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08" d="100"/>
          <a:sy n="108" d="100"/>
        </p:scale>
        <p:origin x="562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thieu LERAY" userId="e6cea5ae-ca3a-46f1-bcbb-133d994971cf" providerId="ADAL" clId="{F01E0244-BDD3-48C2-995B-0A7B343718BE}"/>
    <pc:docChg chg="custSel modSld">
      <pc:chgData name="Mathieu LERAY" userId="e6cea5ae-ca3a-46f1-bcbb-133d994971cf" providerId="ADAL" clId="{F01E0244-BDD3-48C2-995B-0A7B343718BE}" dt="2026-09-07T13:44:04.434" v="24" actId="478"/>
      <pc:docMkLst>
        <pc:docMk/>
      </pc:docMkLst>
      <pc:sldChg chg="modSp mod">
        <pc:chgData name="Mathieu LERAY" userId="e6cea5ae-ca3a-46f1-bcbb-133d994971cf" providerId="ADAL" clId="{F01E0244-BDD3-48C2-995B-0A7B343718BE}" dt="2026-09-07T13:36:10.841" v="13" actId="20577"/>
        <pc:sldMkLst>
          <pc:docMk/>
          <pc:sldMk cId="0" sldId="256"/>
        </pc:sldMkLst>
        <pc:spChg chg="mod">
          <ac:chgData name="Mathieu LERAY" userId="e6cea5ae-ca3a-46f1-bcbb-133d994971cf" providerId="ADAL" clId="{F01E0244-BDD3-48C2-995B-0A7B343718BE}" dt="2026-09-07T13:36:01.977" v="3" actId="20577"/>
          <ac:spMkLst>
            <pc:docMk/>
            <pc:sldMk cId="0" sldId="256"/>
            <ac:spMk id="11" creationId="{00000000-0000-0000-0000-000000000000}"/>
          </ac:spMkLst>
        </pc:spChg>
        <pc:spChg chg="mod">
          <ac:chgData name="Mathieu LERAY" userId="e6cea5ae-ca3a-46f1-bcbb-133d994971cf" providerId="ADAL" clId="{F01E0244-BDD3-48C2-995B-0A7B343718BE}" dt="2026-09-07T13:36:10.841" v="13" actId="20577"/>
          <ac:spMkLst>
            <pc:docMk/>
            <pc:sldMk cId="0" sldId="256"/>
            <ac:spMk id="12" creationId="{00000000-0000-0000-0000-000000000000}"/>
          </ac:spMkLst>
        </pc:spChg>
      </pc:sldChg>
      <pc:sldChg chg="delSp mod">
        <pc:chgData name="Mathieu LERAY" userId="e6cea5ae-ca3a-46f1-bcbb-133d994971cf" providerId="ADAL" clId="{F01E0244-BDD3-48C2-995B-0A7B343718BE}" dt="2026-09-07T13:37:28.652" v="19" actId="478"/>
        <pc:sldMkLst>
          <pc:docMk/>
          <pc:sldMk cId="0" sldId="258"/>
        </pc:sldMkLst>
        <pc:spChg chg="del">
          <ac:chgData name="Mathieu LERAY" userId="e6cea5ae-ca3a-46f1-bcbb-133d994971cf" providerId="ADAL" clId="{F01E0244-BDD3-48C2-995B-0A7B343718BE}" dt="2026-09-07T13:37:28.652" v="19" actId="478"/>
          <ac:spMkLst>
            <pc:docMk/>
            <pc:sldMk cId="0" sldId="258"/>
            <ac:spMk id="5" creationId="{00000000-0000-0000-0000-000000000000}"/>
          </ac:spMkLst>
        </pc:spChg>
      </pc:sldChg>
      <pc:sldChg chg="delSp modSp mod">
        <pc:chgData name="Mathieu LERAY" userId="e6cea5ae-ca3a-46f1-bcbb-133d994971cf" providerId="ADAL" clId="{F01E0244-BDD3-48C2-995B-0A7B343718BE}" dt="2026-09-07T13:37:25.419" v="18" actId="478"/>
        <pc:sldMkLst>
          <pc:docMk/>
          <pc:sldMk cId="0" sldId="260"/>
        </pc:sldMkLst>
        <pc:spChg chg="del mod">
          <ac:chgData name="Mathieu LERAY" userId="e6cea5ae-ca3a-46f1-bcbb-133d994971cf" providerId="ADAL" clId="{F01E0244-BDD3-48C2-995B-0A7B343718BE}" dt="2026-09-07T13:37:25.419" v="18" actId="478"/>
          <ac:spMkLst>
            <pc:docMk/>
            <pc:sldMk cId="0" sldId="260"/>
            <ac:spMk id="5" creationId="{00000000-0000-0000-0000-000000000000}"/>
          </ac:spMkLst>
        </pc:spChg>
      </pc:sldChg>
      <pc:sldChg chg="delSp mod">
        <pc:chgData name="Mathieu LERAY" userId="e6cea5ae-ca3a-46f1-bcbb-133d994971cf" providerId="ADAL" clId="{F01E0244-BDD3-48C2-995B-0A7B343718BE}" dt="2026-09-07T13:37:19.577" v="15" actId="478"/>
        <pc:sldMkLst>
          <pc:docMk/>
          <pc:sldMk cId="0" sldId="263"/>
        </pc:sldMkLst>
        <pc:spChg chg="del">
          <ac:chgData name="Mathieu LERAY" userId="e6cea5ae-ca3a-46f1-bcbb-133d994971cf" providerId="ADAL" clId="{F01E0244-BDD3-48C2-995B-0A7B343718BE}" dt="2026-09-07T13:37:19.577" v="15" actId="478"/>
          <ac:spMkLst>
            <pc:docMk/>
            <pc:sldMk cId="0" sldId="263"/>
            <ac:spMk id="5" creationId="{00000000-0000-0000-0000-000000000000}"/>
          </ac:spMkLst>
        </pc:spChg>
      </pc:sldChg>
      <pc:sldChg chg="modSp mod">
        <pc:chgData name="Mathieu LERAY" userId="e6cea5ae-ca3a-46f1-bcbb-133d994971cf" providerId="ADAL" clId="{F01E0244-BDD3-48C2-995B-0A7B343718BE}" dt="2026-09-07T13:37:37.477" v="21" actId="20577"/>
        <pc:sldMkLst>
          <pc:docMk/>
          <pc:sldMk cId="0" sldId="265"/>
        </pc:sldMkLst>
        <pc:spChg chg="mod">
          <ac:chgData name="Mathieu LERAY" userId="e6cea5ae-ca3a-46f1-bcbb-133d994971cf" providerId="ADAL" clId="{F01E0244-BDD3-48C2-995B-0A7B343718BE}" dt="2026-09-07T13:37:37.477" v="21" actId="20577"/>
          <ac:spMkLst>
            <pc:docMk/>
            <pc:sldMk cId="0" sldId="265"/>
            <ac:spMk id="5" creationId="{00000000-0000-0000-0000-000000000000}"/>
          </ac:spMkLst>
        </pc:spChg>
      </pc:sldChg>
      <pc:sldChg chg="delSp mod">
        <pc:chgData name="Mathieu LERAY" userId="e6cea5ae-ca3a-46f1-bcbb-133d994971cf" providerId="ADAL" clId="{F01E0244-BDD3-48C2-995B-0A7B343718BE}" dt="2026-09-07T13:38:36.526" v="22" actId="478"/>
        <pc:sldMkLst>
          <pc:docMk/>
          <pc:sldMk cId="0" sldId="269"/>
        </pc:sldMkLst>
        <pc:spChg chg="del">
          <ac:chgData name="Mathieu LERAY" userId="e6cea5ae-ca3a-46f1-bcbb-133d994971cf" providerId="ADAL" clId="{F01E0244-BDD3-48C2-995B-0A7B343718BE}" dt="2026-09-07T13:38:36.526" v="22" actId="478"/>
          <ac:spMkLst>
            <pc:docMk/>
            <pc:sldMk cId="0" sldId="269"/>
            <ac:spMk id="5" creationId="{00000000-0000-0000-0000-000000000000}"/>
          </ac:spMkLst>
        </pc:spChg>
      </pc:sldChg>
      <pc:sldChg chg="delSp mod">
        <pc:chgData name="Mathieu LERAY" userId="e6cea5ae-ca3a-46f1-bcbb-133d994971cf" providerId="ADAL" clId="{F01E0244-BDD3-48C2-995B-0A7B343718BE}" dt="2026-09-07T13:39:36.872" v="23" actId="478"/>
        <pc:sldMkLst>
          <pc:docMk/>
          <pc:sldMk cId="0" sldId="274"/>
        </pc:sldMkLst>
        <pc:spChg chg="del">
          <ac:chgData name="Mathieu LERAY" userId="e6cea5ae-ca3a-46f1-bcbb-133d994971cf" providerId="ADAL" clId="{F01E0244-BDD3-48C2-995B-0A7B343718BE}" dt="2026-09-07T13:39:36.872" v="23" actId="478"/>
          <ac:spMkLst>
            <pc:docMk/>
            <pc:sldMk cId="0" sldId="274"/>
            <ac:spMk id="5" creationId="{00000000-0000-0000-0000-000000000000}"/>
          </ac:spMkLst>
        </pc:spChg>
      </pc:sldChg>
      <pc:sldChg chg="delSp mod">
        <pc:chgData name="Mathieu LERAY" userId="e6cea5ae-ca3a-46f1-bcbb-133d994971cf" providerId="ADAL" clId="{F01E0244-BDD3-48C2-995B-0A7B343718BE}" dt="2026-09-07T13:44:04.434" v="24" actId="478"/>
        <pc:sldMkLst>
          <pc:docMk/>
          <pc:sldMk cId="0" sldId="281"/>
        </pc:sldMkLst>
        <pc:spChg chg="del">
          <ac:chgData name="Mathieu LERAY" userId="e6cea5ae-ca3a-46f1-bcbb-133d994971cf" providerId="ADAL" clId="{F01E0244-BDD3-48C2-995B-0A7B343718BE}" dt="2026-09-07T13:44:04.434" v="24" actId="478"/>
          <ac:spMkLst>
            <pc:docMk/>
            <pc:sldMk cId="0" sldId="281"/>
            <ac:spMk id="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957587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Bienvenue. Ce diaporama est votre support de projection : ce qui est affiché est volontairement court (gros mots-clés) — le détail de ce qu'il faut dire est dans les notes de chaque diapositive (visibles uniquement par vous en mode présentateur).
Timing total : environ 60 minutes, projections et activités incluses.</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Affichez cette diapositive pendant que le groupe s'installe. Annoncez le format : une heure, très interactif, avec des questions posées régulièrement, deux courtes vidéos et une activité en groupe. Précisez que le support complet (script détaillé) existe aussi en version document si besoin.</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Vous commencez par une question posée au groupe :
« Qui parmi vous utilise déjà une IA dans sa vie quotidienne ? Sans forcément le savoir ? »
Laissez répondre, puis passez à la diapositive suivante pour illustrer avec des exemples concrets.</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Laissez répondre, puis complétez si le groupe reste silencieux avec les exemples affichés.
Puis enchaînez à voix haute :
« Aujourd'hui, je vais vous montrer comment tout cela fonctionne, ce que l'IA peut faire, ce qu'elle peut mal faire, comment elle évolue très vite — y compris dans le sport — et comment l'utiliser intelligemment. »</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Question au public : « Si je vous dis intelligence artificielle, à quoi pensez-vous spontanément ? »
Laissez les réponses (robots, ChatGPT, voitures autonomes…).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Reformulez simplement après les réponses du public :
« L'IA, c'est quand une machine effectue une tâche qu'on pensait réservée aux humains : comprendre un texte, reconnaître une image, prendre une décision. »</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Mini-démonstration orale :
« Si je vous montre l'écriture d'un médecin, vous comprenez difficilement. Une IA, elle, apprend sur des centaines de milliers d'ordonnances — et pour le sport, elle apprend sur des milliers d'heures de vidéos de matchs ou d'entraînements. »</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Dites au public :
« Imaginez que vous vouliez apprendre à un enfant à reconnaître un chat. Que feriez-vous ? »
Laissez répondre. Vous rebondissez : vous montrez des images, vous corrigez (« non, ça c'est un renard »), vous répétez, encore et encore.
Expliquez que l'IA fait exactement pareil : elle observe des milliers, voire des millions d'exemples, et ajuste ses réponses jusqu'à se tromper le moins possible.</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Interactivité : citez 3 usages d'IA et demandez : « Selon vous, lequel a besoin de le plus de données pour être efficace ? » Discutez des réponses → mini-débat.
Détails à donner :
1. Langage : la langue est ambiguë, pleine de nuances.
2. Images/vidéos : il faut des millions d'exemples pour reconnaître un mouvement ou un geste sportif dans toutes les conditions (lumière, angle, vitesse).
3. Conduite autonome : cas rares, imprévus, erreurs humaines.
4. Génération : pour créer quelque chose de crédible, l'IA doit d'abord avoir « vu » énormément d'exemples du genre qu'elle imite.
À RETENIR (à dire) : l'IA a besoin d'énormes quantités de données pour comprendre le langage, analyser des images ou conduire un véhicule. Ce qui reste le plus dur à apprendre pour elle : le bon sens, les émotions, et les situations rares.</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Question pour engager : « Dans votre futur métier ou votre quotidien, où voyez-vous de l'IA potentiellement utile ? » Laissez 3 à 4 participants répondre, puis enrichissez avec les exemples des diapositives suivantes.</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Détails à donner, un exemple par filière représentée à la formation :
• Analyse vidéo (foot, hand…) : quelques minutes après un match ou une séance filmée, l'IA repère les déplacements, les accélérations, les espaces créés — un travail qui prenait des heures à un entraîneur.
• Prévention des blessures : des capteurs (fréquence cardiaque, sommeil, charge d'entraînement, GPS) croisés par une IA envoient une alerte avant l'apparition d'une blessure musculaire.
• Arbitrage : modélisation 3D des joueurs pour améliorer la détection du hors-jeu, utilisée dès la Coupe du Monde 2026.
• Équitation : des outils d'IA (ex. Sleip, utilisé en partenariat avec des vétérinaires) analysent la démarche du cheval filmée au téléphone pour repérer une boiterie avant qu'elle ne s'aggrave.
• Natation / sécurité aquatique : des caméras équipées d'IA (ex. Pool Angel, Angel Eye) surveillent en continu le fond du bassin et alertent un maître-nageur en quelques secondes en cas de détection d'une personne immobile sous l'eau — des drones IA font aussi des patrouilles sur certaines plages en été.
• Cyclisme, fitness : des applications ajustent automatiquement un programme d'entraînement (puissance, récupération, charge) selon les données individuelles de la personne.
Vous pouvez ajouter oralement : ces outils ne remplacent jamais la vigilance humaine — la caméra alerte, le maître-nageur intervient ; l'IA repère une boiterie, le vétérinaire diagnostique.</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Lancez ce Short avant de continuer. C'est un exemple direct, sans commentaire : laissez le groupe regarder puis demandez leur réaction à chaud (« qu'est-ce que vous avez remarqué ? »).</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Détails à donner rapidement, un exemple par domaine :
• Lave-linge qui détecte les tissus, réfrigérateur qui repère les aliments oubliés.
• Détection précoce de maladies de la peau à partir d'une photo.
• IA qui prédit la panne d'une machine à partir de ses vibrations.
• IA qui adapte le rythme d'apprentissage d'un élève.
• Restauration de vieux films, génération d'images pour illustrer un projet.</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Introduisez : « L'IA évolue très vite. Voici ce qui a changé depuis l'an dernier. »</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Ce ne sont plus seulement des IA qui répondent à une question : elles peuvent désormais agir seules — aller chercher une information, remplir un document, envoyer un message, réserver — puis vérifier le résultat et corriger si besoin.
Exemple à donner : « Un agent qui organise seul un planning de créneaux d'entraînement en tenant compte des disponibilités de chacun. »
Remarque (à dire) : il n'existe pas encore de courte vidéo grand public en français montrant bien un agent en action — restez sur l'exemple oral, ou faites une démonstration live si vous avez un outil d'agent IA sous la main.</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Les IA les plus récentes comprennent en même temps texte, image, son et vidéo. On peut leur montrer une vidéo d'un geste technique et leur demander de le décrire ou de le comparer à un modèle.</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 outils créent désormais des vidéos entières à partir d'un simple texte, presque indiscernables de vraies images. Utile pour créer du contenu pédagogique rapidement — mais aussi pour créer de faux contenus très crédibles (nous y revenons dans les risques).
Lancez la vidéo en plein écran, laissez la réaction du groupe faire son effet, puis demandez : « Est-ce que ça change votre avis sur ce que l'IA va changer dans votre métier ? »</a:t>
            </a:r>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 outils puissants deviennent accessibles à des structures avec peu de budget, y compris des clubs ou associations sportives.
Question au public : « Est-ce que ça change votre avis sur ce que l'IA va changer dans votre métier ? »</a:t>
            </a:r>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Déclenchez une réflexion : « À votre avis, quel est le plus grand danger de l'IA aujourd'hui ? » Laissez s'exprimer 2 à 3 personnes, puis développez avec les diapositives suivantes.</a:t>
            </a:r>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Détails à donner :
• Biais : une IA qui sur-surveille certains quartiers, qui défavorise certains profils à l'embauche.
• Perte d'emplois : automatisation de tâches répétitives (analyse vidéo manuelle, saisie de données) — mais de nouvelles compétences apparaissent (lire un tableau de bord, dialoguer avec une IA).
• Sur-dépendance : un entraîneur qui suit aveuglément les recommandations d'un logiciel sans regarder l'athlète ; un conducteur qui fait trop confiance à l'autopilot.
• Désinformation et deepfakes : en 2026, les vidéos générées par IA sont quasiment indiscernables du réel — un faux discours, une fausse interview, un faux résultat sportif peuvent circuler très vite.</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Détails à donner :
• Vie privée : appareils connectés qui écoutent en permanence, caméras qui reconnaissent des visages dans une foule ou un stade, capteurs sportifs qui collectent énormément de données personnelles de santé.
• Sécurité : IA utilisée pour générer de faux appels vocaux (« vishing »), pour automatiser des attaques informatiques.
• Hallucinations : une IA qui invente une loi, une statistique ou un résultat qui n'existe pas — avec un aplomb total.
• Deepfakes intimes / mineurs : depuis le 2 décembre 2026, le droit européen interdit spécifiquement la génération par IA d'images intimes non consenties et de contenus impliquant des mineurs. Un point de vigilance direct pour des encadrants qui travaillent avec des jeunes sportifs : ce genre de détournement circule déjà entre adolescents.
Enchaînez : « Activité : testez le groupe en direct avant de continuer. »</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Projetez le site (pas de vidéo à charger). Sur l'écran d'accueil, laissez le pseudo « anonyme » et les champs âge/genre vides si vous ne voulez pas les renseigner (c'est un outil de recherche universitaire).
Faites 3 à 4 manches : montrez un contenu, faites voter le groupe à main levée (réel / IA), puis révélez la réponse.</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Pose une question simple : « Si vous deviez donner une règle d'or pour utiliser l'IA, quelle serait-elle ? » Laissez quelques réponses. Enchaînez sur la diapositive suivante : quelques outils concrets, gratuits, à utiliser dès demain — puis les règles pour bien s'en servir.</a:t>
            </a:r>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Présentez-le comme un repère pratique, pas un classement figé : ce sont les outils les plus cités du moment dans chaque catégorie, mais ce terrain évolue vite — à vérifier avant chaque session.
Détails à donner :
• Texte / rédaction : Claude ou ChatGPT pour rédiger un plan de séance, un mail, un compte-rendu. Le Chat (Mistral) reste une alternative pertinente : seul acteur français/européen, données hébergées en Europe.
• Génération d'image : Midjourney reste la référence pour la qualité esthétique (affiche de club, visuel d'événement) ; DALL·E/ChatGPT est plus simple si vous êtes déjà dans ChatGPT.
• Génération de vidéo : Veo (Google) est aujourd'hui le plus abouti pour un rendu professionnel avec son intégré ; Sora (OpenAI, déjà vu plus tôt dans ce cours) reste très utilisé pour un style plus créatif.
• Présentation : Gamma génère un diaporama complet à partir d'un simple texte descriptif, en moins d'une minute.
• Retranscription : Notta pour transcrire rapidement une réunion ou un entretien en français ; pour des données sensibles, préférez un outil qui tourne en local (ex. Whisper) plutôt qu'un envoi dans le cloud.
• Recherche fiable : Perplexity répond avec ses sources, plus facile à vérifier qu'une réponse seule.
Rappel utile ici : toute image ou vidéo générée par IA doit être signalée comme telle dès qu'elle est diffusée publiquement — c'est la même obligation de transparence vue dans la partie précédente.
Si vous avez 2 minutes et une connexion en salle, faites une démonstration en direct sur l'un de ces outils avec une question proposée par le groupe — c'est ce qui marque le plus, bien plus qu'une simple diapositive.
Enchaînez : « Et pour bien les utiliser, six règles simples. »</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Détails à donner pour chaque règle :
• Vérifier : toujours recouper une information donnée par une IA avant de la croire ou de la transmettre.
• Transparence : depuis août 2026, la réglementation européenne sur l'IA oblige les chatbots et assistants IA à dire clairement qu'on parle à une IA, et à signaler les contenus (images, vidéos) générés artificiellement — un repère utile à connaître.
• Protection des données : ne jamais transmettre d'informations sensibles (santé, coordonnées, données d'un mineur) à un outil d'IA grand public.
• Éthique : ne pas surveiller des salariés ou des sportifs avec l'IA sans cadre clair — une utilisation encadrée et proportionnée.
• Compétences humaines : continuer à savoir observer, rédiger et décider sans IA — l'outil ne doit jamais remplacer le jugement professionnel.
• Usage raisonné : se demander à chaque fois « est-ce pertinent, est-ce risqué ? »</a:t>
            </a:r>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Terminez par une question pour impliquer le groupe (diapositive suivante), laissez quelques réponses, puis concluez avec la diapositive finale.</a:t>
            </a:r>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Après tout ce qu'on a vu, comment imaginez-vous l'IA dans votre futur métier dans 10 ans ? Plutôt une aide ou plutôt un danger ? »
Laissez quelques réponses, puis passez à la diapositive finale pour conclure.</a:t>
            </a:r>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Message de clôture, à lire ou reformuler avec vos mots :
« L'IA n'est pas bonne ni mauvaise : elle dépend de la manière dont nous l'utilisons. Dans le sport comme ailleurs, elle reste un outil au service du professionnel — jamais un remplaçant du regard, de l'expérience et de la relation humaine. »</a:t>
            </a:r>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0.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9.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hyperlink" Target="https://www.youtube.com/shorts/wzWYH5sb-yE"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7.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hyperlink" Target="https://www.youtube.com/watch?v=kHwFMFu9PhA"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14.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hyperlink" Target="https://iaandhuman.univ-nantes.fr/"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5.png"/><Relationship Id="rId7"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10.png"/><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png"/><Relationship Id="rId7" Type="http://schemas.openxmlformats.org/officeDocument/2006/relationships/image" Target="../media/image15.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24.png"/><Relationship Id="rId5" Type="http://schemas.openxmlformats.org/officeDocument/2006/relationships/image" Target="../media/image21.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9692640" y="1005840"/>
            <a:ext cx="822960" cy="822960"/>
          </a:xfrm>
          <a:prstGeom prst="ellipse">
            <a:avLst/>
          </a:prstGeom>
          <a:solidFill>
            <a:srgbClr val="263680"/>
          </a:solidFill>
          <a:ln/>
        </p:spPr>
        <p:txBody>
          <a:bodyPr/>
          <a:lstStyle/>
          <a:p>
            <a:endParaRPr lang="fr-FR"/>
          </a:p>
        </p:txBody>
      </p:sp>
      <p:sp>
        <p:nvSpPr>
          <p:cNvPr id="3" name="Shape 1"/>
          <p:cNvSpPr/>
          <p:nvPr/>
        </p:nvSpPr>
        <p:spPr>
          <a:xfrm>
            <a:off x="10881360" y="1828800"/>
            <a:ext cx="457200" cy="457200"/>
          </a:xfrm>
          <a:prstGeom prst="ellipse">
            <a:avLst/>
          </a:prstGeom>
          <a:solidFill>
            <a:srgbClr val="263680"/>
          </a:solidFill>
          <a:ln/>
        </p:spPr>
        <p:txBody>
          <a:bodyPr/>
          <a:lstStyle/>
          <a:p>
            <a:endParaRPr lang="fr-FR"/>
          </a:p>
        </p:txBody>
      </p:sp>
      <p:sp>
        <p:nvSpPr>
          <p:cNvPr id="4" name="Shape 2"/>
          <p:cNvSpPr/>
          <p:nvPr/>
        </p:nvSpPr>
        <p:spPr>
          <a:xfrm>
            <a:off x="9052560" y="2103120"/>
            <a:ext cx="365760" cy="365760"/>
          </a:xfrm>
          <a:prstGeom prst="ellipse">
            <a:avLst/>
          </a:prstGeom>
          <a:solidFill>
            <a:srgbClr val="263680"/>
          </a:solidFill>
          <a:ln/>
        </p:spPr>
        <p:txBody>
          <a:bodyPr/>
          <a:lstStyle/>
          <a:p>
            <a:endParaRPr lang="fr-FR"/>
          </a:p>
        </p:txBody>
      </p:sp>
      <p:sp>
        <p:nvSpPr>
          <p:cNvPr id="5" name="Shape 3"/>
          <p:cNvSpPr/>
          <p:nvPr/>
        </p:nvSpPr>
        <p:spPr>
          <a:xfrm>
            <a:off x="10332720" y="5394960"/>
            <a:ext cx="640080" cy="640080"/>
          </a:xfrm>
          <a:prstGeom prst="ellipse">
            <a:avLst/>
          </a:prstGeom>
          <a:solidFill>
            <a:srgbClr val="263680"/>
          </a:solidFill>
          <a:ln/>
        </p:spPr>
        <p:txBody>
          <a:bodyPr/>
          <a:lstStyle/>
          <a:p>
            <a:endParaRPr lang="fr-FR"/>
          </a:p>
        </p:txBody>
      </p:sp>
      <p:sp>
        <p:nvSpPr>
          <p:cNvPr id="6" name="Shape 4"/>
          <p:cNvSpPr/>
          <p:nvPr/>
        </p:nvSpPr>
        <p:spPr>
          <a:xfrm>
            <a:off x="11338560" y="6035040"/>
            <a:ext cx="365760" cy="365760"/>
          </a:xfrm>
          <a:prstGeom prst="ellipse">
            <a:avLst/>
          </a:prstGeom>
          <a:solidFill>
            <a:srgbClr val="263680"/>
          </a:solidFill>
          <a:ln/>
        </p:spPr>
        <p:txBody>
          <a:bodyPr/>
          <a:lstStyle/>
          <a:p>
            <a:endParaRPr lang="fr-FR"/>
          </a:p>
        </p:txBody>
      </p:sp>
      <p:sp>
        <p:nvSpPr>
          <p:cNvPr id="7" name="Shape 5"/>
          <p:cNvSpPr/>
          <p:nvPr/>
        </p:nvSpPr>
        <p:spPr>
          <a:xfrm>
            <a:off x="1005840" y="5669280"/>
            <a:ext cx="548640" cy="548640"/>
          </a:xfrm>
          <a:prstGeom prst="ellipse">
            <a:avLst/>
          </a:prstGeom>
          <a:solidFill>
            <a:srgbClr val="263680"/>
          </a:solidFill>
          <a:ln/>
        </p:spPr>
        <p:txBody>
          <a:bodyPr/>
          <a:lstStyle/>
          <a:p>
            <a:endParaRPr lang="fr-FR"/>
          </a:p>
        </p:txBody>
      </p:sp>
      <p:sp>
        <p:nvSpPr>
          <p:cNvPr id="8" name="Shape 6"/>
          <p:cNvSpPr/>
          <p:nvPr/>
        </p:nvSpPr>
        <p:spPr>
          <a:xfrm>
            <a:off x="548640" y="914400"/>
            <a:ext cx="411480" cy="411480"/>
          </a:xfrm>
          <a:prstGeom prst="ellipse">
            <a:avLst/>
          </a:prstGeom>
          <a:solidFill>
            <a:srgbClr val="263680"/>
          </a:solidFill>
          <a:ln/>
        </p:spPr>
        <p:txBody>
          <a:bodyPr/>
          <a:lstStyle/>
          <a:p>
            <a:endParaRPr lang="fr-FR"/>
          </a:p>
        </p:txBody>
      </p:sp>
      <p:sp>
        <p:nvSpPr>
          <p:cNvPr id="9" name="Shape 7"/>
          <p:cNvSpPr/>
          <p:nvPr/>
        </p:nvSpPr>
        <p:spPr>
          <a:xfrm>
            <a:off x="5410048" y="1280160"/>
            <a:ext cx="1371600" cy="1371600"/>
          </a:xfrm>
          <a:prstGeom prst="ellipse">
            <a:avLst/>
          </a:prstGeom>
          <a:solidFill>
            <a:srgbClr val="E8720C"/>
          </a:solidFill>
          <a:ln/>
        </p:spPr>
        <p:txBody>
          <a:bodyPr/>
          <a:lstStyle/>
          <a:p>
            <a:endParaRPr lang="fr-FR"/>
          </a:p>
        </p:txBody>
      </p:sp>
      <p:pic>
        <p:nvPicPr>
          <p:cNvPr id="10" name="Image 0" descr="/home/claude/creps-ia-cours/icons/mic.png"/>
          <p:cNvPicPr>
            <a:picLocks noChangeAspect="1"/>
          </p:cNvPicPr>
          <p:nvPr/>
        </p:nvPicPr>
        <p:blipFill>
          <a:blip r:embed="rId3"/>
          <a:stretch>
            <a:fillRect/>
          </a:stretch>
        </p:blipFill>
        <p:spPr>
          <a:xfrm>
            <a:off x="5752948" y="1623060"/>
            <a:ext cx="685800" cy="685800"/>
          </a:xfrm>
          <a:prstGeom prst="rect">
            <a:avLst/>
          </a:prstGeom>
        </p:spPr>
      </p:pic>
      <p:sp>
        <p:nvSpPr>
          <p:cNvPr id="11" name="Text 8"/>
          <p:cNvSpPr txBox="1"/>
          <p:nvPr/>
        </p:nvSpPr>
        <p:spPr>
          <a:xfrm>
            <a:off x="1097280" y="2788920"/>
            <a:ext cx="9997135" cy="1188720"/>
          </a:xfrm>
          <a:prstGeom prst="rect">
            <a:avLst/>
          </a:prstGeom>
          <a:noFill/>
          <a:ln/>
        </p:spPr>
        <p:txBody>
          <a:bodyPr wrap="square" lIns="0" tIns="0" rIns="0" bIns="0" rtlCol="0" anchor="ctr"/>
          <a:lstStyle/>
          <a:p>
            <a:pPr marL="0" indent="0" algn="ctr">
              <a:buNone/>
            </a:pPr>
            <a:r>
              <a:rPr lang="en-US" sz="4000" b="1" dirty="0" err="1">
                <a:solidFill>
                  <a:srgbClr val="FFFFFF"/>
                </a:solidFill>
                <a:latin typeface="Calibri" pitchFamily="34" charset="0"/>
                <a:ea typeface="Calibri" pitchFamily="34" charset="-122"/>
                <a:cs typeface="Calibri" pitchFamily="34" charset="-120"/>
              </a:rPr>
              <a:t>L'Intelligence</a:t>
            </a:r>
            <a:r>
              <a:rPr lang="en-US" sz="4000" b="1" dirty="0">
                <a:solidFill>
                  <a:srgbClr val="FFFFFF"/>
                </a:solidFill>
                <a:latin typeface="Calibri" pitchFamily="34" charset="0"/>
                <a:ea typeface="Calibri" pitchFamily="34" charset="-122"/>
                <a:cs typeface="Calibri" pitchFamily="34" charset="-120"/>
              </a:rPr>
              <a:t> Artificielle</a:t>
            </a:r>
            <a:endParaRPr lang="en-US" sz="4000" dirty="0"/>
          </a:p>
        </p:txBody>
      </p:sp>
      <p:sp>
        <p:nvSpPr>
          <p:cNvPr id="12" name="Text 9"/>
          <p:cNvSpPr txBox="1"/>
          <p:nvPr/>
        </p:nvSpPr>
        <p:spPr>
          <a:xfrm>
            <a:off x="1097280" y="3886200"/>
            <a:ext cx="9997135" cy="502920"/>
          </a:xfrm>
          <a:prstGeom prst="rect">
            <a:avLst/>
          </a:prstGeom>
          <a:noFill/>
          <a:ln/>
        </p:spPr>
        <p:txBody>
          <a:bodyPr wrap="square" lIns="0" tIns="0" rIns="0" bIns="0" rtlCol="0" anchor="ctr"/>
          <a:lstStyle/>
          <a:p>
            <a:pPr marL="0" indent="0" algn="ctr">
              <a:buNone/>
            </a:pPr>
            <a:r>
              <a:rPr lang="en-US" sz="2200" b="1" dirty="0">
                <a:solidFill>
                  <a:srgbClr val="E8720C"/>
                </a:solidFill>
                <a:latin typeface="Calibri" pitchFamily="34" charset="0"/>
                <a:ea typeface="Calibri" pitchFamily="34" charset="-122"/>
                <a:cs typeface="Calibri" pitchFamily="34" charset="-120"/>
              </a:rPr>
              <a:t>Version interactive 2026</a:t>
            </a:r>
            <a:endParaRPr lang="en-US" sz="2200" dirty="0"/>
          </a:p>
        </p:txBody>
      </p:sp>
      <p:sp>
        <p:nvSpPr>
          <p:cNvPr id="13" name="Text 10"/>
          <p:cNvSpPr txBox="1"/>
          <p:nvPr/>
        </p:nvSpPr>
        <p:spPr>
          <a:xfrm>
            <a:off x="1097280" y="4526280"/>
            <a:ext cx="9997135" cy="457200"/>
          </a:xfrm>
          <a:prstGeom prst="rect">
            <a:avLst/>
          </a:prstGeom>
          <a:noFill/>
          <a:ln/>
        </p:spPr>
        <p:txBody>
          <a:bodyPr wrap="square" lIns="0" tIns="0" rIns="0" bIns="0" rtlCol="0" anchor="ctr"/>
          <a:lstStyle/>
          <a:p>
            <a:pPr marL="0" indent="0" algn="ctr">
              <a:buNone/>
            </a:pPr>
            <a:r>
              <a:rPr lang="en-US" sz="1600" i="1" dirty="0">
                <a:solidFill>
                  <a:srgbClr val="AEB9E8"/>
                </a:solidFill>
                <a:latin typeface="Calibri" pitchFamily="34" charset="0"/>
                <a:ea typeface="Calibri" pitchFamily="34" charset="-122"/>
                <a:cs typeface="Calibri" pitchFamily="34" charset="-120"/>
              </a:rPr>
              <a:t>CREPS Centre-Val de Loire — Bourges   •   Stagiaires des formations professionnelles</a:t>
            </a:r>
            <a:endParaRPr lang="en-US" sz="1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911535" cy="365760"/>
          </a:xfrm>
          <a:prstGeom prst="rect">
            <a:avLst/>
          </a:prstGeom>
          <a:noFill/>
          <a:ln/>
        </p:spPr>
        <p:txBody>
          <a:bodyPr wrap="square" lIns="0" tIns="0" rIns="0" bIns="0" rtlCol="0" anchor="ctr"/>
          <a:lstStyle/>
          <a:p>
            <a:pPr marL="0" indent="0">
              <a:buNone/>
            </a:pPr>
            <a:r>
              <a:rPr lang="en-US" sz="1400" b="1" kern="0" spc="100" dirty="0">
                <a:solidFill>
                  <a:srgbClr val="E8720C"/>
                </a:solidFill>
                <a:latin typeface="Calibri" pitchFamily="34" charset="0"/>
                <a:ea typeface="Calibri" pitchFamily="34" charset="-122"/>
                <a:cs typeface="Calibri" pitchFamily="34" charset="-120"/>
              </a:rPr>
              <a:t>DÉROULÉ DE LA SÉANCE</a:t>
            </a:r>
            <a:endParaRPr lang="en-US" sz="1400" dirty="0"/>
          </a:p>
        </p:txBody>
      </p:sp>
      <p:sp>
        <p:nvSpPr>
          <p:cNvPr id="3" name="Text 1"/>
          <p:cNvSpPr txBox="1"/>
          <p:nvPr/>
        </p:nvSpPr>
        <p:spPr>
          <a:xfrm>
            <a:off x="640080" y="713232"/>
            <a:ext cx="10911535" cy="822960"/>
          </a:xfrm>
          <a:prstGeom prst="rect">
            <a:avLst/>
          </a:prstGeom>
          <a:noFill/>
          <a:ln/>
        </p:spPr>
        <p:txBody>
          <a:bodyPr wrap="square" lIns="0" tIns="0" rIns="0" bIns="0" rtlCol="0" anchor="ctr"/>
          <a:lstStyle/>
          <a:p>
            <a:pPr marL="0" indent="0">
              <a:buNone/>
            </a:pPr>
            <a:r>
              <a:rPr lang="en-US" sz="3400" b="1" dirty="0">
                <a:solidFill>
                  <a:srgbClr val="1E2761"/>
                </a:solidFill>
                <a:latin typeface="Calibri" pitchFamily="34" charset="0"/>
                <a:ea typeface="Calibri" pitchFamily="34" charset="-122"/>
                <a:cs typeface="Calibri" pitchFamily="34" charset="-120"/>
              </a:rPr>
              <a:t>Programme — 60 minutes</a:t>
            </a:r>
            <a:endParaRPr lang="en-US" sz="3400" dirty="0"/>
          </a:p>
        </p:txBody>
      </p:sp>
      <p:sp>
        <p:nvSpPr>
          <p:cNvPr id="4" name="Shape 2"/>
          <p:cNvSpPr/>
          <p:nvPr/>
        </p:nvSpPr>
        <p:spPr>
          <a:xfrm>
            <a:off x="850392" y="1843088"/>
            <a:ext cx="457200" cy="457200"/>
          </a:xfrm>
          <a:prstGeom prst="ellipse">
            <a:avLst/>
          </a:prstGeom>
          <a:solidFill>
            <a:srgbClr val="E8720C"/>
          </a:solidFill>
          <a:ln/>
        </p:spPr>
        <p:txBody>
          <a:bodyPr/>
          <a:lstStyle/>
          <a:p>
            <a:endParaRPr lang="fr-FR"/>
          </a:p>
        </p:txBody>
      </p:sp>
      <p:pic>
        <p:nvPicPr>
          <p:cNvPr id="5" name="Image 0" descr="/home/claude/creps-ia-cours/icons/mic.png"/>
          <p:cNvPicPr>
            <a:picLocks noChangeAspect="1"/>
          </p:cNvPicPr>
          <p:nvPr/>
        </p:nvPicPr>
        <p:blipFill>
          <a:blip r:embed="rId3"/>
          <a:stretch>
            <a:fillRect/>
          </a:stretch>
        </p:blipFill>
        <p:spPr>
          <a:xfrm>
            <a:off x="953262" y="1945957"/>
            <a:ext cx="251460" cy="251460"/>
          </a:xfrm>
          <a:prstGeom prst="rect">
            <a:avLst/>
          </a:prstGeom>
        </p:spPr>
      </p:pic>
      <p:sp>
        <p:nvSpPr>
          <p:cNvPr id="6" name="Text 3"/>
          <p:cNvSpPr txBox="1"/>
          <p:nvPr/>
        </p:nvSpPr>
        <p:spPr>
          <a:xfrm>
            <a:off x="1417320" y="1783080"/>
            <a:ext cx="6949440" cy="577215"/>
          </a:xfrm>
          <a:prstGeom prst="rect">
            <a:avLst/>
          </a:prstGeom>
          <a:noFill/>
          <a:ln/>
        </p:spPr>
        <p:txBody>
          <a:bodyPr wrap="square" lIns="0" tIns="0" rIns="0" bIns="0" rtlCol="0" anchor="ctr"/>
          <a:lstStyle/>
          <a:p>
            <a:pPr marL="0" indent="0">
              <a:buNone/>
            </a:pPr>
            <a:r>
              <a:rPr lang="en-US" sz="1800" b="1" dirty="0">
                <a:solidFill>
                  <a:srgbClr val="1A1A2E"/>
                </a:solidFill>
                <a:latin typeface="Calibri" pitchFamily="34" charset="0"/>
                <a:ea typeface="Calibri" pitchFamily="34" charset="-122"/>
                <a:cs typeface="Calibri" pitchFamily="34" charset="-120"/>
              </a:rPr>
              <a:t>Introduction</a:t>
            </a:r>
            <a:endParaRPr lang="en-US" sz="1800" dirty="0"/>
          </a:p>
        </p:txBody>
      </p:sp>
      <p:sp>
        <p:nvSpPr>
          <p:cNvPr id="7" name="Text 4"/>
          <p:cNvSpPr txBox="1"/>
          <p:nvPr/>
        </p:nvSpPr>
        <p:spPr>
          <a:xfrm>
            <a:off x="8412480" y="1783080"/>
            <a:ext cx="1005840" cy="577215"/>
          </a:xfrm>
          <a:prstGeom prst="rect">
            <a:avLst/>
          </a:prstGeom>
          <a:noFill/>
          <a:ln/>
        </p:spPr>
        <p:txBody>
          <a:bodyPr wrap="square" lIns="0" tIns="0" rIns="0" bIns="0" rtlCol="0" anchor="ctr"/>
          <a:lstStyle/>
          <a:p>
            <a:pPr marL="0" indent="0" algn="r">
              <a:buNone/>
            </a:pPr>
            <a:r>
              <a:rPr lang="en-US" sz="1600" b="1" dirty="0">
                <a:solidFill>
                  <a:srgbClr val="E8720C"/>
                </a:solidFill>
                <a:latin typeface="Calibri" pitchFamily="34" charset="0"/>
                <a:ea typeface="Calibri" pitchFamily="34" charset="-122"/>
                <a:cs typeface="Calibri" pitchFamily="34" charset="-120"/>
              </a:rPr>
              <a:t>5 min</a:t>
            </a:r>
            <a:endParaRPr lang="en-US" sz="1600" dirty="0"/>
          </a:p>
        </p:txBody>
      </p:sp>
      <p:sp>
        <p:nvSpPr>
          <p:cNvPr id="8" name="Shape 5"/>
          <p:cNvSpPr/>
          <p:nvPr/>
        </p:nvSpPr>
        <p:spPr>
          <a:xfrm>
            <a:off x="822960" y="2360295"/>
            <a:ext cx="8595360" cy="0"/>
          </a:xfrm>
          <a:prstGeom prst="line">
            <a:avLst/>
          </a:prstGeom>
          <a:noFill/>
          <a:ln w="12700">
            <a:solidFill>
              <a:srgbClr val="E5E7EB"/>
            </a:solidFill>
            <a:prstDash val="solid"/>
          </a:ln>
        </p:spPr>
        <p:txBody>
          <a:bodyPr/>
          <a:lstStyle/>
          <a:p>
            <a:endParaRPr lang="fr-FR"/>
          </a:p>
        </p:txBody>
      </p:sp>
      <p:sp>
        <p:nvSpPr>
          <p:cNvPr id="9" name="Shape 6"/>
          <p:cNvSpPr/>
          <p:nvPr/>
        </p:nvSpPr>
        <p:spPr>
          <a:xfrm>
            <a:off x="850392" y="2420302"/>
            <a:ext cx="457200" cy="457200"/>
          </a:xfrm>
          <a:prstGeom prst="ellipse">
            <a:avLst/>
          </a:prstGeom>
          <a:solidFill>
            <a:srgbClr val="E8720C"/>
          </a:solidFill>
          <a:ln/>
        </p:spPr>
        <p:txBody>
          <a:bodyPr/>
          <a:lstStyle/>
          <a:p>
            <a:endParaRPr lang="fr-FR"/>
          </a:p>
        </p:txBody>
      </p:sp>
      <p:pic>
        <p:nvPicPr>
          <p:cNvPr id="10" name="Image 1" descr="/home/claude/creps-ia-cours/icons/robot.png"/>
          <p:cNvPicPr>
            <a:picLocks noChangeAspect="1"/>
          </p:cNvPicPr>
          <p:nvPr/>
        </p:nvPicPr>
        <p:blipFill>
          <a:blip r:embed="rId4"/>
          <a:stretch>
            <a:fillRect/>
          </a:stretch>
        </p:blipFill>
        <p:spPr>
          <a:xfrm>
            <a:off x="953262" y="2523172"/>
            <a:ext cx="251460" cy="251460"/>
          </a:xfrm>
          <a:prstGeom prst="rect">
            <a:avLst/>
          </a:prstGeom>
        </p:spPr>
      </p:pic>
      <p:sp>
        <p:nvSpPr>
          <p:cNvPr id="11" name="Text 7"/>
          <p:cNvSpPr txBox="1"/>
          <p:nvPr/>
        </p:nvSpPr>
        <p:spPr>
          <a:xfrm>
            <a:off x="1417320" y="2360295"/>
            <a:ext cx="6949440" cy="577215"/>
          </a:xfrm>
          <a:prstGeom prst="rect">
            <a:avLst/>
          </a:prstGeom>
          <a:noFill/>
          <a:ln/>
        </p:spPr>
        <p:txBody>
          <a:bodyPr wrap="square" lIns="0" tIns="0" rIns="0" bIns="0" rtlCol="0" anchor="ctr"/>
          <a:lstStyle/>
          <a:p>
            <a:pPr marL="0" indent="0">
              <a:buNone/>
            </a:pPr>
            <a:r>
              <a:rPr lang="en-US" sz="1800" b="1" dirty="0">
                <a:solidFill>
                  <a:srgbClr val="1A1A2E"/>
                </a:solidFill>
                <a:latin typeface="Calibri" pitchFamily="34" charset="0"/>
                <a:ea typeface="Calibri" pitchFamily="34" charset="-122"/>
                <a:cs typeface="Calibri" pitchFamily="34" charset="-120"/>
              </a:rPr>
              <a:t>Qu'est-ce que l'IA ?</a:t>
            </a:r>
            <a:endParaRPr lang="en-US" sz="1800" dirty="0"/>
          </a:p>
        </p:txBody>
      </p:sp>
      <p:sp>
        <p:nvSpPr>
          <p:cNvPr id="12" name="Text 8"/>
          <p:cNvSpPr txBox="1"/>
          <p:nvPr/>
        </p:nvSpPr>
        <p:spPr>
          <a:xfrm>
            <a:off x="8412480" y="2360295"/>
            <a:ext cx="1005840" cy="577215"/>
          </a:xfrm>
          <a:prstGeom prst="rect">
            <a:avLst/>
          </a:prstGeom>
          <a:noFill/>
          <a:ln/>
        </p:spPr>
        <p:txBody>
          <a:bodyPr wrap="square" lIns="0" tIns="0" rIns="0" bIns="0" rtlCol="0" anchor="ctr"/>
          <a:lstStyle/>
          <a:p>
            <a:pPr marL="0" indent="0" algn="r">
              <a:buNone/>
            </a:pPr>
            <a:r>
              <a:rPr lang="en-US" sz="1600" b="1" dirty="0">
                <a:solidFill>
                  <a:srgbClr val="E8720C"/>
                </a:solidFill>
                <a:latin typeface="Calibri" pitchFamily="34" charset="0"/>
                <a:ea typeface="Calibri" pitchFamily="34" charset="-122"/>
                <a:cs typeface="Calibri" pitchFamily="34" charset="-120"/>
              </a:rPr>
              <a:t>8 min</a:t>
            </a:r>
            <a:endParaRPr lang="en-US" sz="1600" dirty="0"/>
          </a:p>
        </p:txBody>
      </p:sp>
      <p:sp>
        <p:nvSpPr>
          <p:cNvPr id="13" name="Shape 9"/>
          <p:cNvSpPr/>
          <p:nvPr/>
        </p:nvSpPr>
        <p:spPr>
          <a:xfrm>
            <a:off x="822960" y="2937510"/>
            <a:ext cx="8595360" cy="0"/>
          </a:xfrm>
          <a:prstGeom prst="line">
            <a:avLst/>
          </a:prstGeom>
          <a:noFill/>
          <a:ln w="12700">
            <a:solidFill>
              <a:srgbClr val="E5E7EB"/>
            </a:solidFill>
            <a:prstDash val="solid"/>
          </a:ln>
        </p:spPr>
        <p:txBody>
          <a:bodyPr/>
          <a:lstStyle/>
          <a:p>
            <a:endParaRPr lang="fr-FR"/>
          </a:p>
        </p:txBody>
      </p:sp>
      <p:sp>
        <p:nvSpPr>
          <p:cNvPr id="14" name="Shape 10"/>
          <p:cNvSpPr/>
          <p:nvPr/>
        </p:nvSpPr>
        <p:spPr>
          <a:xfrm>
            <a:off x="850392" y="2997517"/>
            <a:ext cx="457200" cy="457200"/>
          </a:xfrm>
          <a:prstGeom prst="ellipse">
            <a:avLst/>
          </a:prstGeom>
          <a:solidFill>
            <a:srgbClr val="E8720C"/>
          </a:solidFill>
          <a:ln/>
        </p:spPr>
        <p:txBody>
          <a:bodyPr/>
          <a:lstStyle/>
          <a:p>
            <a:endParaRPr lang="fr-FR"/>
          </a:p>
        </p:txBody>
      </p:sp>
      <p:pic>
        <p:nvPicPr>
          <p:cNvPr id="15" name="Image 2" descr="/home/claude/creps-ia-cours/icons/gears.png"/>
          <p:cNvPicPr>
            <a:picLocks noChangeAspect="1"/>
          </p:cNvPicPr>
          <p:nvPr/>
        </p:nvPicPr>
        <p:blipFill>
          <a:blip r:embed="rId5"/>
          <a:stretch>
            <a:fillRect/>
          </a:stretch>
        </p:blipFill>
        <p:spPr>
          <a:xfrm>
            <a:off x="953262" y="3100387"/>
            <a:ext cx="251460" cy="251460"/>
          </a:xfrm>
          <a:prstGeom prst="rect">
            <a:avLst/>
          </a:prstGeom>
        </p:spPr>
      </p:pic>
      <p:sp>
        <p:nvSpPr>
          <p:cNvPr id="16" name="Text 11"/>
          <p:cNvSpPr txBox="1"/>
          <p:nvPr/>
        </p:nvSpPr>
        <p:spPr>
          <a:xfrm>
            <a:off x="1417320" y="2937510"/>
            <a:ext cx="6949440" cy="577215"/>
          </a:xfrm>
          <a:prstGeom prst="rect">
            <a:avLst/>
          </a:prstGeom>
          <a:noFill/>
          <a:ln/>
        </p:spPr>
        <p:txBody>
          <a:bodyPr wrap="square" lIns="0" tIns="0" rIns="0" bIns="0" rtlCol="0" anchor="ctr"/>
          <a:lstStyle/>
          <a:p>
            <a:pPr marL="0" indent="0">
              <a:buNone/>
            </a:pPr>
            <a:r>
              <a:rPr lang="en-US" sz="1800" b="1" dirty="0">
                <a:solidFill>
                  <a:srgbClr val="1A1A2E"/>
                </a:solidFill>
                <a:latin typeface="Calibri" pitchFamily="34" charset="0"/>
                <a:ea typeface="Calibri" pitchFamily="34" charset="-122"/>
                <a:cs typeface="Calibri" pitchFamily="34" charset="-120"/>
              </a:rPr>
              <a:t>Comment fonctionne une IA ?</a:t>
            </a:r>
            <a:endParaRPr lang="en-US" sz="1800" dirty="0"/>
          </a:p>
        </p:txBody>
      </p:sp>
      <p:sp>
        <p:nvSpPr>
          <p:cNvPr id="17" name="Text 12"/>
          <p:cNvSpPr txBox="1"/>
          <p:nvPr/>
        </p:nvSpPr>
        <p:spPr>
          <a:xfrm>
            <a:off x="8412480" y="2937510"/>
            <a:ext cx="1005840" cy="577215"/>
          </a:xfrm>
          <a:prstGeom prst="rect">
            <a:avLst/>
          </a:prstGeom>
          <a:noFill/>
          <a:ln/>
        </p:spPr>
        <p:txBody>
          <a:bodyPr wrap="square" lIns="0" tIns="0" rIns="0" bIns="0" rtlCol="0" anchor="ctr"/>
          <a:lstStyle/>
          <a:p>
            <a:pPr marL="0" indent="0" algn="r">
              <a:buNone/>
            </a:pPr>
            <a:r>
              <a:rPr lang="en-US" sz="1600" b="1" dirty="0">
                <a:solidFill>
                  <a:srgbClr val="E8720C"/>
                </a:solidFill>
                <a:latin typeface="Calibri" pitchFamily="34" charset="0"/>
                <a:ea typeface="Calibri" pitchFamily="34" charset="-122"/>
                <a:cs typeface="Calibri" pitchFamily="34" charset="-120"/>
              </a:rPr>
              <a:t>7 min</a:t>
            </a:r>
            <a:endParaRPr lang="en-US" sz="1600" dirty="0"/>
          </a:p>
        </p:txBody>
      </p:sp>
      <p:sp>
        <p:nvSpPr>
          <p:cNvPr id="18" name="Shape 13"/>
          <p:cNvSpPr/>
          <p:nvPr/>
        </p:nvSpPr>
        <p:spPr>
          <a:xfrm>
            <a:off x="822960" y="3514725"/>
            <a:ext cx="8595360" cy="0"/>
          </a:xfrm>
          <a:prstGeom prst="line">
            <a:avLst/>
          </a:prstGeom>
          <a:noFill/>
          <a:ln w="12700">
            <a:solidFill>
              <a:srgbClr val="E5E7EB"/>
            </a:solidFill>
            <a:prstDash val="solid"/>
          </a:ln>
        </p:spPr>
        <p:txBody>
          <a:bodyPr/>
          <a:lstStyle/>
          <a:p>
            <a:endParaRPr lang="fr-FR"/>
          </a:p>
        </p:txBody>
      </p:sp>
      <p:sp>
        <p:nvSpPr>
          <p:cNvPr id="19" name="Shape 14"/>
          <p:cNvSpPr/>
          <p:nvPr/>
        </p:nvSpPr>
        <p:spPr>
          <a:xfrm>
            <a:off x="850392" y="3574733"/>
            <a:ext cx="457200" cy="457200"/>
          </a:xfrm>
          <a:prstGeom prst="ellipse">
            <a:avLst/>
          </a:prstGeom>
          <a:solidFill>
            <a:srgbClr val="E8720C"/>
          </a:solidFill>
          <a:ln/>
        </p:spPr>
        <p:txBody>
          <a:bodyPr/>
          <a:lstStyle/>
          <a:p>
            <a:endParaRPr lang="fr-FR"/>
          </a:p>
        </p:txBody>
      </p:sp>
      <p:pic>
        <p:nvPicPr>
          <p:cNvPr id="20" name="Image 3" descr="/home/claude/creps-ia-cours/icons/futbol.png"/>
          <p:cNvPicPr>
            <a:picLocks noChangeAspect="1"/>
          </p:cNvPicPr>
          <p:nvPr/>
        </p:nvPicPr>
        <p:blipFill>
          <a:blip r:embed="rId6"/>
          <a:stretch>
            <a:fillRect/>
          </a:stretch>
        </p:blipFill>
        <p:spPr>
          <a:xfrm>
            <a:off x="953262" y="3677602"/>
            <a:ext cx="251460" cy="251460"/>
          </a:xfrm>
          <a:prstGeom prst="rect">
            <a:avLst/>
          </a:prstGeom>
        </p:spPr>
      </p:pic>
      <p:sp>
        <p:nvSpPr>
          <p:cNvPr id="21" name="Text 15"/>
          <p:cNvSpPr txBox="1"/>
          <p:nvPr/>
        </p:nvSpPr>
        <p:spPr>
          <a:xfrm>
            <a:off x="1417320" y="3514725"/>
            <a:ext cx="6949440" cy="577215"/>
          </a:xfrm>
          <a:prstGeom prst="rect">
            <a:avLst/>
          </a:prstGeom>
          <a:noFill/>
          <a:ln/>
        </p:spPr>
        <p:txBody>
          <a:bodyPr wrap="square" lIns="0" tIns="0" rIns="0" bIns="0" rtlCol="0" anchor="ctr"/>
          <a:lstStyle/>
          <a:p>
            <a:pPr marL="0" indent="0">
              <a:buNone/>
            </a:pPr>
            <a:r>
              <a:rPr lang="en-US" sz="1800" b="1" dirty="0">
                <a:solidFill>
                  <a:srgbClr val="1A1A2E"/>
                </a:solidFill>
                <a:latin typeface="Calibri" pitchFamily="34" charset="0"/>
                <a:ea typeface="Calibri" pitchFamily="34" charset="-122"/>
                <a:cs typeface="Calibri" pitchFamily="34" charset="-120"/>
              </a:rPr>
              <a:t>Applications &amp; bénéfices (dont sport)</a:t>
            </a:r>
            <a:endParaRPr lang="en-US" sz="1800" dirty="0"/>
          </a:p>
        </p:txBody>
      </p:sp>
      <p:sp>
        <p:nvSpPr>
          <p:cNvPr id="22" name="Text 16"/>
          <p:cNvSpPr txBox="1"/>
          <p:nvPr/>
        </p:nvSpPr>
        <p:spPr>
          <a:xfrm>
            <a:off x="8412480" y="3514725"/>
            <a:ext cx="1005840" cy="577215"/>
          </a:xfrm>
          <a:prstGeom prst="rect">
            <a:avLst/>
          </a:prstGeom>
          <a:noFill/>
          <a:ln/>
        </p:spPr>
        <p:txBody>
          <a:bodyPr wrap="square" lIns="0" tIns="0" rIns="0" bIns="0" rtlCol="0" anchor="ctr"/>
          <a:lstStyle/>
          <a:p>
            <a:pPr marL="0" indent="0" algn="r">
              <a:buNone/>
            </a:pPr>
            <a:r>
              <a:rPr lang="en-US" sz="1600" b="1" dirty="0">
                <a:solidFill>
                  <a:srgbClr val="E8720C"/>
                </a:solidFill>
                <a:latin typeface="Calibri" pitchFamily="34" charset="0"/>
                <a:ea typeface="Calibri" pitchFamily="34" charset="-122"/>
                <a:cs typeface="Calibri" pitchFamily="34" charset="-120"/>
              </a:rPr>
              <a:t>10 min</a:t>
            </a:r>
            <a:endParaRPr lang="en-US" sz="1600" dirty="0"/>
          </a:p>
        </p:txBody>
      </p:sp>
      <p:sp>
        <p:nvSpPr>
          <p:cNvPr id="23" name="Shape 17"/>
          <p:cNvSpPr/>
          <p:nvPr/>
        </p:nvSpPr>
        <p:spPr>
          <a:xfrm>
            <a:off x="822960" y="4091940"/>
            <a:ext cx="8595360" cy="0"/>
          </a:xfrm>
          <a:prstGeom prst="line">
            <a:avLst/>
          </a:prstGeom>
          <a:noFill/>
          <a:ln w="12700">
            <a:solidFill>
              <a:srgbClr val="E5E7EB"/>
            </a:solidFill>
            <a:prstDash val="solid"/>
          </a:ln>
        </p:spPr>
        <p:txBody>
          <a:bodyPr/>
          <a:lstStyle/>
          <a:p>
            <a:endParaRPr lang="fr-FR"/>
          </a:p>
        </p:txBody>
      </p:sp>
      <p:sp>
        <p:nvSpPr>
          <p:cNvPr id="24" name="Shape 18"/>
          <p:cNvSpPr/>
          <p:nvPr/>
        </p:nvSpPr>
        <p:spPr>
          <a:xfrm>
            <a:off x="850392" y="4151947"/>
            <a:ext cx="457200" cy="457200"/>
          </a:xfrm>
          <a:prstGeom prst="ellipse">
            <a:avLst/>
          </a:prstGeom>
          <a:solidFill>
            <a:srgbClr val="E8720C"/>
          </a:solidFill>
          <a:ln/>
        </p:spPr>
        <p:txBody>
          <a:bodyPr/>
          <a:lstStyle/>
          <a:p>
            <a:endParaRPr lang="fr-FR"/>
          </a:p>
        </p:txBody>
      </p:sp>
      <p:pic>
        <p:nvPicPr>
          <p:cNvPr id="25" name="Image 4" descr="/home/claude/creps-ia-cours/icons/rocket.png"/>
          <p:cNvPicPr>
            <a:picLocks noChangeAspect="1"/>
          </p:cNvPicPr>
          <p:nvPr/>
        </p:nvPicPr>
        <p:blipFill>
          <a:blip r:embed="rId7"/>
          <a:stretch>
            <a:fillRect/>
          </a:stretch>
        </p:blipFill>
        <p:spPr>
          <a:xfrm>
            <a:off x="953262" y="4254817"/>
            <a:ext cx="251460" cy="251460"/>
          </a:xfrm>
          <a:prstGeom prst="rect">
            <a:avLst/>
          </a:prstGeom>
        </p:spPr>
      </p:pic>
      <p:sp>
        <p:nvSpPr>
          <p:cNvPr id="26" name="Text 19"/>
          <p:cNvSpPr txBox="1"/>
          <p:nvPr/>
        </p:nvSpPr>
        <p:spPr>
          <a:xfrm>
            <a:off x="1417320" y="4091940"/>
            <a:ext cx="6949440" cy="577215"/>
          </a:xfrm>
          <a:prstGeom prst="rect">
            <a:avLst/>
          </a:prstGeom>
          <a:noFill/>
          <a:ln/>
        </p:spPr>
        <p:txBody>
          <a:bodyPr wrap="square" lIns="0" tIns="0" rIns="0" bIns="0" rtlCol="0" anchor="ctr"/>
          <a:lstStyle/>
          <a:p>
            <a:pPr marL="0" indent="0">
              <a:buNone/>
            </a:pPr>
            <a:r>
              <a:rPr lang="en-US" sz="1800" b="1" dirty="0">
                <a:solidFill>
                  <a:srgbClr val="1A1A2E"/>
                </a:solidFill>
                <a:latin typeface="Calibri" pitchFamily="34" charset="0"/>
                <a:ea typeface="Calibri" pitchFamily="34" charset="-122"/>
                <a:cs typeface="Calibri" pitchFamily="34" charset="-120"/>
              </a:rPr>
              <a:t>Les nouveautés 2026</a:t>
            </a:r>
            <a:endParaRPr lang="en-US" sz="1800" dirty="0"/>
          </a:p>
        </p:txBody>
      </p:sp>
      <p:sp>
        <p:nvSpPr>
          <p:cNvPr id="27" name="Text 20"/>
          <p:cNvSpPr txBox="1"/>
          <p:nvPr/>
        </p:nvSpPr>
        <p:spPr>
          <a:xfrm>
            <a:off x="8412480" y="4091940"/>
            <a:ext cx="1005840" cy="577215"/>
          </a:xfrm>
          <a:prstGeom prst="rect">
            <a:avLst/>
          </a:prstGeom>
          <a:noFill/>
          <a:ln/>
        </p:spPr>
        <p:txBody>
          <a:bodyPr wrap="square" lIns="0" tIns="0" rIns="0" bIns="0" rtlCol="0" anchor="ctr"/>
          <a:lstStyle/>
          <a:p>
            <a:pPr marL="0" indent="0" algn="r">
              <a:buNone/>
            </a:pPr>
            <a:r>
              <a:rPr lang="en-US" sz="1600" b="1" dirty="0">
                <a:solidFill>
                  <a:srgbClr val="E8720C"/>
                </a:solidFill>
                <a:latin typeface="Calibri" pitchFamily="34" charset="0"/>
                <a:ea typeface="Calibri" pitchFamily="34" charset="-122"/>
                <a:cs typeface="Calibri" pitchFamily="34" charset="-120"/>
              </a:rPr>
              <a:t>7 min</a:t>
            </a:r>
            <a:endParaRPr lang="en-US" sz="1600" dirty="0"/>
          </a:p>
        </p:txBody>
      </p:sp>
      <p:sp>
        <p:nvSpPr>
          <p:cNvPr id="28" name="Shape 21"/>
          <p:cNvSpPr/>
          <p:nvPr/>
        </p:nvSpPr>
        <p:spPr>
          <a:xfrm>
            <a:off x="822960" y="4669155"/>
            <a:ext cx="8595360" cy="0"/>
          </a:xfrm>
          <a:prstGeom prst="line">
            <a:avLst/>
          </a:prstGeom>
          <a:noFill/>
          <a:ln w="12700">
            <a:solidFill>
              <a:srgbClr val="E5E7EB"/>
            </a:solidFill>
            <a:prstDash val="solid"/>
          </a:ln>
        </p:spPr>
        <p:txBody>
          <a:bodyPr/>
          <a:lstStyle/>
          <a:p>
            <a:endParaRPr lang="fr-FR"/>
          </a:p>
        </p:txBody>
      </p:sp>
      <p:sp>
        <p:nvSpPr>
          <p:cNvPr id="29" name="Shape 22"/>
          <p:cNvSpPr/>
          <p:nvPr/>
        </p:nvSpPr>
        <p:spPr>
          <a:xfrm>
            <a:off x="850392" y="4729163"/>
            <a:ext cx="457200" cy="457200"/>
          </a:xfrm>
          <a:prstGeom prst="ellipse">
            <a:avLst/>
          </a:prstGeom>
          <a:solidFill>
            <a:srgbClr val="E8720C"/>
          </a:solidFill>
          <a:ln/>
        </p:spPr>
        <p:txBody>
          <a:bodyPr/>
          <a:lstStyle/>
          <a:p>
            <a:endParaRPr lang="fr-FR"/>
          </a:p>
        </p:txBody>
      </p:sp>
      <p:pic>
        <p:nvPicPr>
          <p:cNvPr id="30" name="Image 5" descr="/home/claude/creps-ia-cours/icons/warning.png"/>
          <p:cNvPicPr>
            <a:picLocks noChangeAspect="1"/>
          </p:cNvPicPr>
          <p:nvPr/>
        </p:nvPicPr>
        <p:blipFill>
          <a:blip r:embed="rId8"/>
          <a:stretch>
            <a:fillRect/>
          </a:stretch>
        </p:blipFill>
        <p:spPr>
          <a:xfrm>
            <a:off x="953262" y="4832033"/>
            <a:ext cx="251460" cy="251460"/>
          </a:xfrm>
          <a:prstGeom prst="rect">
            <a:avLst/>
          </a:prstGeom>
        </p:spPr>
      </p:pic>
      <p:sp>
        <p:nvSpPr>
          <p:cNvPr id="31" name="Text 23"/>
          <p:cNvSpPr txBox="1"/>
          <p:nvPr/>
        </p:nvSpPr>
        <p:spPr>
          <a:xfrm>
            <a:off x="1417320" y="4669155"/>
            <a:ext cx="6949440" cy="577215"/>
          </a:xfrm>
          <a:prstGeom prst="rect">
            <a:avLst/>
          </a:prstGeom>
          <a:noFill/>
          <a:ln/>
        </p:spPr>
        <p:txBody>
          <a:bodyPr wrap="square" lIns="0" tIns="0" rIns="0" bIns="0" rtlCol="0" anchor="ctr"/>
          <a:lstStyle/>
          <a:p>
            <a:pPr marL="0" indent="0">
              <a:buNone/>
            </a:pPr>
            <a:r>
              <a:rPr lang="en-US" sz="1800" b="1" dirty="0">
                <a:solidFill>
                  <a:srgbClr val="1A1A2E"/>
                </a:solidFill>
                <a:latin typeface="Calibri" pitchFamily="34" charset="0"/>
                <a:ea typeface="Calibri" pitchFamily="34" charset="-122"/>
                <a:cs typeface="Calibri" pitchFamily="34" charset="-120"/>
              </a:rPr>
              <a:t>Risques de l'IA</a:t>
            </a:r>
            <a:endParaRPr lang="en-US" sz="1800" dirty="0"/>
          </a:p>
        </p:txBody>
      </p:sp>
      <p:sp>
        <p:nvSpPr>
          <p:cNvPr id="32" name="Text 24"/>
          <p:cNvSpPr txBox="1"/>
          <p:nvPr/>
        </p:nvSpPr>
        <p:spPr>
          <a:xfrm>
            <a:off x="8412480" y="4669155"/>
            <a:ext cx="1005840" cy="577215"/>
          </a:xfrm>
          <a:prstGeom prst="rect">
            <a:avLst/>
          </a:prstGeom>
          <a:noFill/>
          <a:ln/>
        </p:spPr>
        <p:txBody>
          <a:bodyPr wrap="square" lIns="0" tIns="0" rIns="0" bIns="0" rtlCol="0" anchor="ctr"/>
          <a:lstStyle/>
          <a:p>
            <a:pPr marL="0" indent="0" algn="r">
              <a:buNone/>
            </a:pPr>
            <a:r>
              <a:rPr lang="en-US" sz="1600" b="1" dirty="0">
                <a:solidFill>
                  <a:srgbClr val="E8720C"/>
                </a:solidFill>
                <a:latin typeface="Calibri" pitchFamily="34" charset="0"/>
                <a:ea typeface="Calibri" pitchFamily="34" charset="-122"/>
                <a:cs typeface="Calibri" pitchFamily="34" charset="-120"/>
              </a:rPr>
              <a:t>12 min</a:t>
            </a:r>
            <a:endParaRPr lang="en-US" sz="1600" dirty="0"/>
          </a:p>
        </p:txBody>
      </p:sp>
      <p:sp>
        <p:nvSpPr>
          <p:cNvPr id="33" name="Shape 25"/>
          <p:cNvSpPr/>
          <p:nvPr/>
        </p:nvSpPr>
        <p:spPr>
          <a:xfrm>
            <a:off x="822960" y="5246370"/>
            <a:ext cx="8595360" cy="0"/>
          </a:xfrm>
          <a:prstGeom prst="line">
            <a:avLst/>
          </a:prstGeom>
          <a:noFill/>
          <a:ln w="12700">
            <a:solidFill>
              <a:srgbClr val="E5E7EB"/>
            </a:solidFill>
            <a:prstDash val="solid"/>
          </a:ln>
        </p:spPr>
        <p:txBody>
          <a:bodyPr/>
          <a:lstStyle/>
          <a:p>
            <a:endParaRPr lang="fr-FR"/>
          </a:p>
        </p:txBody>
      </p:sp>
      <p:sp>
        <p:nvSpPr>
          <p:cNvPr id="34" name="Shape 26"/>
          <p:cNvSpPr/>
          <p:nvPr/>
        </p:nvSpPr>
        <p:spPr>
          <a:xfrm>
            <a:off x="850392" y="5306378"/>
            <a:ext cx="457200" cy="457200"/>
          </a:xfrm>
          <a:prstGeom prst="ellipse">
            <a:avLst/>
          </a:prstGeom>
          <a:solidFill>
            <a:srgbClr val="E8720C"/>
          </a:solidFill>
          <a:ln/>
        </p:spPr>
        <p:txBody>
          <a:bodyPr/>
          <a:lstStyle/>
          <a:p>
            <a:endParaRPr lang="fr-FR"/>
          </a:p>
        </p:txBody>
      </p:sp>
      <p:pic>
        <p:nvPicPr>
          <p:cNvPr id="35" name="Image 6" descr="/home/claude/creps-ia-cours/icons/shield.png"/>
          <p:cNvPicPr>
            <a:picLocks noChangeAspect="1"/>
          </p:cNvPicPr>
          <p:nvPr/>
        </p:nvPicPr>
        <p:blipFill>
          <a:blip r:embed="rId9"/>
          <a:stretch>
            <a:fillRect/>
          </a:stretch>
        </p:blipFill>
        <p:spPr>
          <a:xfrm>
            <a:off x="953262" y="5409247"/>
            <a:ext cx="251460" cy="251460"/>
          </a:xfrm>
          <a:prstGeom prst="rect">
            <a:avLst/>
          </a:prstGeom>
        </p:spPr>
      </p:pic>
      <p:sp>
        <p:nvSpPr>
          <p:cNvPr id="36" name="Text 27"/>
          <p:cNvSpPr txBox="1"/>
          <p:nvPr/>
        </p:nvSpPr>
        <p:spPr>
          <a:xfrm>
            <a:off x="1417320" y="5246370"/>
            <a:ext cx="6949440" cy="577215"/>
          </a:xfrm>
          <a:prstGeom prst="rect">
            <a:avLst/>
          </a:prstGeom>
          <a:noFill/>
          <a:ln/>
        </p:spPr>
        <p:txBody>
          <a:bodyPr wrap="square" lIns="0" tIns="0" rIns="0" bIns="0" rtlCol="0" anchor="ctr"/>
          <a:lstStyle/>
          <a:p>
            <a:pPr marL="0" indent="0">
              <a:buNone/>
            </a:pPr>
            <a:r>
              <a:rPr lang="en-US" sz="1800" b="1" dirty="0">
                <a:solidFill>
                  <a:srgbClr val="1A1A2E"/>
                </a:solidFill>
                <a:latin typeface="Calibri" pitchFamily="34" charset="0"/>
                <a:ea typeface="Calibri" pitchFamily="34" charset="-122"/>
                <a:cs typeface="Calibri" pitchFamily="34" charset="-120"/>
              </a:rPr>
              <a:t>Utiliser l'IA de façon responsable</a:t>
            </a:r>
            <a:endParaRPr lang="en-US" sz="1800" dirty="0"/>
          </a:p>
        </p:txBody>
      </p:sp>
      <p:sp>
        <p:nvSpPr>
          <p:cNvPr id="37" name="Text 28"/>
          <p:cNvSpPr txBox="1"/>
          <p:nvPr/>
        </p:nvSpPr>
        <p:spPr>
          <a:xfrm>
            <a:off x="8412480" y="5246370"/>
            <a:ext cx="1005840" cy="577215"/>
          </a:xfrm>
          <a:prstGeom prst="rect">
            <a:avLst/>
          </a:prstGeom>
          <a:noFill/>
          <a:ln/>
        </p:spPr>
        <p:txBody>
          <a:bodyPr wrap="square" lIns="0" tIns="0" rIns="0" bIns="0" rtlCol="0" anchor="ctr"/>
          <a:lstStyle/>
          <a:p>
            <a:pPr marL="0" indent="0" algn="r">
              <a:buNone/>
            </a:pPr>
            <a:r>
              <a:rPr lang="en-US" sz="1600" b="1" dirty="0">
                <a:solidFill>
                  <a:srgbClr val="E8720C"/>
                </a:solidFill>
                <a:latin typeface="Calibri" pitchFamily="34" charset="0"/>
                <a:ea typeface="Calibri" pitchFamily="34" charset="-122"/>
                <a:cs typeface="Calibri" pitchFamily="34" charset="-120"/>
              </a:rPr>
              <a:t>8 min</a:t>
            </a:r>
            <a:endParaRPr lang="en-US" sz="1600" dirty="0"/>
          </a:p>
        </p:txBody>
      </p:sp>
      <p:sp>
        <p:nvSpPr>
          <p:cNvPr id="38" name="Shape 29"/>
          <p:cNvSpPr/>
          <p:nvPr/>
        </p:nvSpPr>
        <p:spPr>
          <a:xfrm>
            <a:off x="822960" y="5823585"/>
            <a:ext cx="8595360" cy="0"/>
          </a:xfrm>
          <a:prstGeom prst="line">
            <a:avLst/>
          </a:prstGeom>
          <a:noFill/>
          <a:ln w="12700">
            <a:solidFill>
              <a:srgbClr val="E5E7EB"/>
            </a:solidFill>
            <a:prstDash val="solid"/>
          </a:ln>
        </p:spPr>
        <p:txBody>
          <a:bodyPr/>
          <a:lstStyle/>
          <a:p>
            <a:endParaRPr lang="fr-FR"/>
          </a:p>
        </p:txBody>
      </p:sp>
      <p:sp>
        <p:nvSpPr>
          <p:cNvPr id="39" name="Shape 30"/>
          <p:cNvSpPr/>
          <p:nvPr/>
        </p:nvSpPr>
        <p:spPr>
          <a:xfrm>
            <a:off x="850392" y="5883593"/>
            <a:ext cx="457200" cy="457200"/>
          </a:xfrm>
          <a:prstGeom prst="ellipse">
            <a:avLst/>
          </a:prstGeom>
          <a:solidFill>
            <a:srgbClr val="1E2761"/>
          </a:solidFill>
          <a:ln/>
        </p:spPr>
        <p:txBody>
          <a:bodyPr/>
          <a:lstStyle/>
          <a:p>
            <a:endParaRPr lang="fr-FR"/>
          </a:p>
        </p:txBody>
      </p:sp>
      <p:pic>
        <p:nvPicPr>
          <p:cNvPr id="40" name="Image 7" descr="/home/claude/creps-ia-cours/icons/puzzle.png"/>
          <p:cNvPicPr>
            <a:picLocks noChangeAspect="1"/>
          </p:cNvPicPr>
          <p:nvPr/>
        </p:nvPicPr>
        <p:blipFill>
          <a:blip r:embed="rId10"/>
          <a:stretch>
            <a:fillRect/>
          </a:stretch>
        </p:blipFill>
        <p:spPr>
          <a:xfrm>
            <a:off x="953262" y="5986463"/>
            <a:ext cx="251460" cy="251460"/>
          </a:xfrm>
          <a:prstGeom prst="rect">
            <a:avLst/>
          </a:prstGeom>
        </p:spPr>
      </p:pic>
      <p:sp>
        <p:nvSpPr>
          <p:cNvPr id="41" name="Text 31"/>
          <p:cNvSpPr txBox="1"/>
          <p:nvPr/>
        </p:nvSpPr>
        <p:spPr>
          <a:xfrm>
            <a:off x="1417320" y="5823585"/>
            <a:ext cx="6949440" cy="577215"/>
          </a:xfrm>
          <a:prstGeom prst="rect">
            <a:avLst/>
          </a:prstGeom>
          <a:noFill/>
          <a:ln/>
        </p:spPr>
        <p:txBody>
          <a:bodyPr wrap="square" lIns="0" tIns="0" rIns="0" bIns="0" rtlCol="0" anchor="ctr"/>
          <a:lstStyle/>
          <a:p>
            <a:pPr marL="0" indent="0">
              <a:buNone/>
            </a:pPr>
            <a:r>
              <a:rPr lang="en-US" sz="1800" b="1" dirty="0">
                <a:solidFill>
                  <a:srgbClr val="1A1A2E"/>
                </a:solidFill>
                <a:latin typeface="Calibri" pitchFamily="34" charset="0"/>
                <a:ea typeface="Calibri" pitchFamily="34" charset="-122"/>
                <a:cs typeface="Calibri" pitchFamily="34" charset="-120"/>
              </a:rPr>
              <a:t>Conclusion</a:t>
            </a:r>
            <a:endParaRPr lang="en-US" sz="1800" dirty="0"/>
          </a:p>
        </p:txBody>
      </p:sp>
      <p:sp>
        <p:nvSpPr>
          <p:cNvPr id="42" name="Text 32"/>
          <p:cNvSpPr txBox="1"/>
          <p:nvPr/>
        </p:nvSpPr>
        <p:spPr>
          <a:xfrm>
            <a:off x="8412480" y="5823585"/>
            <a:ext cx="1005840" cy="577215"/>
          </a:xfrm>
          <a:prstGeom prst="rect">
            <a:avLst/>
          </a:prstGeom>
          <a:noFill/>
          <a:ln/>
        </p:spPr>
        <p:txBody>
          <a:bodyPr wrap="square" lIns="0" tIns="0" rIns="0" bIns="0" rtlCol="0" anchor="ctr"/>
          <a:lstStyle/>
          <a:p>
            <a:pPr marL="0" indent="0" algn="r">
              <a:buNone/>
            </a:pPr>
            <a:r>
              <a:rPr lang="en-US" sz="1600" b="1" dirty="0">
                <a:solidFill>
                  <a:srgbClr val="E8720C"/>
                </a:solidFill>
                <a:latin typeface="Calibri" pitchFamily="34" charset="0"/>
                <a:ea typeface="Calibri" pitchFamily="34" charset="-122"/>
                <a:cs typeface="Calibri" pitchFamily="34" charset="-120"/>
              </a:rPr>
              <a:t>3 min</a:t>
            </a:r>
            <a:endParaRPr lang="en-US"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5318608" y="1828800"/>
            <a:ext cx="1554480" cy="1554480"/>
          </a:xfrm>
          <a:prstGeom prst="ellipse">
            <a:avLst/>
          </a:prstGeom>
          <a:solidFill>
            <a:srgbClr val="E8720C"/>
          </a:solidFill>
          <a:ln/>
        </p:spPr>
        <p:txBody>
          <a:bodyPr/>
          <a:lstStyle/>
          <a:p>
            <a:endParaRPr lang="fr-FR"/>
          </a:p>
        </p:txBody>
      </p:sp>
      <p:pic>
        <p:nvPicPr>
          <p:cNvPr id="3" name="Image 0" descr="/home/claude/creps-ia-cours/icons/mic.png"/>
          <p:cNvPicPr>
            <a:picLocks noChangeAspect="1"/>
          </p:cNvPicPr>
          <p:nvPr/>
        </p:nvPicPr>
        <p:blipFill>
          <a:blip r:embed="rId3"/>
          <a:stretch>
            <a:fillRect/>
          </a:stretch>
        </p:blipFill>
        <p:spPr>
          <a:xfrm>
            <a:off x="5707228" y="2217420"/>
            <a:ext cx="777240" cy="777240"/>
          </a:xfrm>
          <a:prstGeom prst="rect">
            <a:avLst/>
          </a:prstGeom>
        </p:spPr>
      </p:pic>
      <p:sp>
        <p:nvSpPr>
          <p:cNvPr id="4" name="Text 1"/>
          <p:cNvSpPr txBox="1"/>
          <p:nvPr/>
        </p:nvSpPr>
        <p:spPr>
          <a:xfrm>
            <a:off x="914400" y="3611880"/>
            <a:ext cx="10362895" cy="91440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Introduction</a:t>
            </a:r>
            <a:endParaRPr lang="en-US" sz="3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911535" cy="365760"/>
          </a:xfrm>
          <a:prstGeom prst="rect">
            <a:avLst/>
          </a:prstGeom>
          <a:noFill/>
          <a:ln/>
        </p:spPr>
        <p:txBody>
          <a:bodyPr wrap="square" lIns="0" tIns="0" rIns="0" bIns="0" rtlCol="0" anchor="ctr"/>
          <a:lstStyle/>
          <a:p>
            <a:pPr marL="0" indent="0">
              <a:buNone/>
            </a:pPr>
            <a:r>
              <a:rPr lang="en-US" sz="1400" b="1" kern="0" spc="100" dirty="0">
                <a:solidFill>
                  <a:srgbClr val="E8720C"/>
                </a:solidFill>
                <a:latin typeface="Calibri" pitchFamily="34" charset="0"/>
                <a:ea typeface="Calibri" pitchFamily="34" charset="-122"/>
                <a:cs typeface="Calibri" pitchFamily="34" charset="-120"/>
              </a:rPr>
              <a:t>INTRODUCTION — REMUE-MÉNINGES</a:t>
            </a:r>
            <a:endParaRPr lang="en-US" sz="1400" dirty="0"/>
          </a:p>
        </p:txBody>
      </p:sp>
      <p:sp>
        <p:nvSpPr>
          <p:cNvPr id="3" name="Text 1"/>
          <p:cNvSpPr txBox="1"/>
          <p:nvPr/>
        </p:nvSpPr>
        <p:spPr>
          <a:xfrm>
            <a:off x="640080" y="713232"/>
            <a:ext cx="10911535" cy="822960"/>
          </a:xfrm>
          <a:prstGeom prst="rect">
            <a:avLst/>
          </a:prstGeom>
          <a:noFill/>
          <a:ln/>
        </p:spPr>
        <p:txBody>
          <a:bodyPr wrap="square" lIns="0" tIns="0" rIns="0" bIns="0" rtlCol="0" anchor="ctr"/>
          <a:lstStyle/>
          <a:p>
            <a:pPr marL="0" indent="0">
              <a:buNone/>
            </a:pPr>
            <a:r>
              <a:rPr lang="en-US" sz="3400" b="1" dirty="0">
                <a:solidFill>
                  <a:srgbClr val="1E2761"/>
                </a:solidFill>
                <a:latin typeface="Calibri" pitchFamily="34" charset="0"/>
                <a:ea typeface="Calibri" pitchFamily="34" charset="-122"/>
                <a:cs typeface="Calibri" pitchFamily="34" charset="-120"/>
              </a:rPr>
              <a:t>Sans forcément le savoir…</a:t>
            </a:r>
            <a:endParaRPr lang="en-US" sz="3400" dirty="0"/>
          </a:p>
        </p:txBody>
      </p:sp>
      <p:sp>
        <p:nvSpPr>
          <p:cNvPr id="4" name="Shape 2"/>
          <p:cNvSpPr/>
          <p:nvPr/>
        </p:nvSpPr>
        <p:spPr>
          <a:xfrm>
            <a:off x="822960" y="2093976"/>
            <a:ext cx="457200" cy="457200"/>
          </a:xfrm>
          <a:prstGeom prst="ellipse">
            <a:avLst/>
          </a:prstGeom>
          <a:solidFill>
            <a:srgbClr val="E8720C"/>
          </a:solidFill>
          <a:ln/>
        </p:spPr>
        <p:txBody>
          <a:bodyPr/>
          <a:lstStyle/>
          <a:p>
            <a:endParaRPr lang="fr-FR"/>
          </a:p>
        </p:txBody>
      </p:sp>
      <p:pic>
        <p:nvPicPr>
          <p:cNvPr id="5" name="Image 0" descr="/home/claude/creps-ia-cours/icons/eye.png"/>
          <p:cNvPicPr>
            <a:picLocks noChangeAspect="1"/>
          </p:cNvPicPr>
          <p:nvPr/>
        </p:nvPicPr>
        <p:blipFill>
          <a:blip r:embed="rId3"/>
          <a:stretch>
            <a:fillRect/>
          </a:stretch>
        </p:blipFill>
        <p:spPr>
          <a:xfrm>
            <a:off x="932688" y="2203704"/>
            <a:ext cx="237744" cy="237744"/>
          </a:xfrm>
          <a:prstGeom prst="rect">
            <a:avLst/>
          </a:prstGeom>
        </p:spPr>
      </p:pic>
      <p:sp>
        <p:nvSpPr>
          <p:cNvPr id="6" name="Text 3"/>
          <p:cNvSpPr txBox="1"/>
          <p:nvPr/>
        </p:nvSpPr>
        <p:spPr>
          <a:xfrm>
            <a:off x="1536192" y="2002536"/>
            <a:ext cx="9832543" cy="640080"/>
          </a:xfrm>
          <a:prstGeom prst="rect">
            <a:avLst/>
          </a:prstGeom>
          <a:noFill/>
          <a:ln/>
        </p:spPr>
        <p:txBody>
          <a:bodyPr wrap="square" lIns="0" tIns="0" rIns="0" bIns="0" rtlCol="0" anchor="ctr"/>
          <a:lstStyle/>
          <a:p>
            <a:pPr marL="0" indent="0" algn="l">
              <a:buNone/>
            </a:pPr>
            <a:r>
              <a:rPr lang="en-US" sz="1900" b="1" dirty="0">
                <a:solidFill>
                  <a:srgbClr val="1A1A2E"/>
                </a:solidFill>
                <a:latin typeface="Calibri" pitchFamily="34" charset="0"/>
                <a:ea typeface="Calibri" pitchFamily="34" charset="-122"/>
                <a:cs typeface="Calibri" pitchFamily="34" charset="-120"/>
              </a:rPr>
              <a:t>Déverrouiller son téléphone avec le visage</a:t>
            </a:r>
            <a:endParaRPr lang="en-US" sz="1900" dirty="0"/>
          </a:p>
        </p:txBody>
      </p:sp>
      <p:sp>
        <p:nvSpPr>
          <p:cNvPr id="7" name="Shape 4"/>
          <p:cNvSpPr/>
          <p:nvPr/>
        </p:nvSpPr>
        <p:spPr>
          <a:xfrm>
            <a:off x="822960" y="2990088"/>
            <a:ext cx="457200" cy="457200"/>
          </a:xfrm>
          <a:prstGeom prst="ellipse">
            <a:avLst/>
          </a:prstGeom>
          <a:solidFill>
            <a:srgbClr val="E8720C"/>
          </a:solidFill>
          <a:ln/>
        </p:spPr>
        <p:txBody>
          <a:bodyPr/>
          <a:lstStyle/>
          <a:p>
            <a:endParaRPr lang="fr-FR"/>
          </a:p>
        </p:txBody>
      </p:sp>
      <p:pic>
        <p:nvPicPr>
          <p:cNvPr id="8" name="Image 1" descr="/home/claude/creps-ia-cours/icons/video.png"/>
          <p:cNvPicPr>
            <a:picLocks noChangeAspect="1"/>
          </p:cNvPicPr>
          <p:nvPr/>
        </p:nvPicPr>
        <p:blipFill>
          <a:blip r:embed="rId4"/>
          <a:stretch>
            <a:fillRect/>
          </a:stretch>
        </p:blipFill>
        <p:spPr>
          <a:xfrm>
            <a:off x="932688" y="3099816"/>
            <a:ext cx="237744" cy="237744"/>
          </a:xfrm>
          <a:prstGeom prst="rect">
            <a:avLst/>
          </a:prstGeom>
        </p:spPr>
      </p:pic>
      <p:sp>
        <p:nvSpPr>
          <p:cNvPr id="9" name="Text 5"/>
          <p:cNvSpPr txBox="1"/>
          <p:nvPr/>
        </p:nvSpPr>
        <p:spPr>
          <a:xfrm>
            <a:off x="1536192" y="2898648"/>
            <a:ext cx="9832543" cy="640080"/>
          </a:xfrm>
          <a:prstGeom prst="rect">
            <a:avLst/>
          </a:prstGeom>
          <a:noFill/>
          <a:ln/>
        </p:spPr>
        <p:txBody>
          <a:bodyPr wrap="square" lIns="0" tIns="0" rIns="0" bIns="0" rtlCol="0" anchor="ctr"/>
          <a:lstStyle/>
          <a:p>
            <a:pPr marL="0" indent="0" algn="l">
              <a:buNone/>
            </a:pPr>
            <a:r>
              <a:rPr lang="en-US" sz="1900" b="1" dirty="0">
                <a:solidFill>
                  <a:srgbClr val="1A1A2E"/>
                </a:solidFill>
                <a:latin typeface="Calibri" pitchFamily="34" charset="0"/>
                <a:ea typeface="Calibri" pitchFamily="34" charset="-122"/>
                <a:cs typeface="Calibri" pitchFamily="34" charset="-120"/>
              </a:rPr>
              <a:t>Se faire proposer une vidéo YouTube ou une série Netflix</a:t>
            </a:r>
            <a:endParaRPr lang="en-US" sz="1900" dirty="0"/>
          </a:p>
        </p:txBody>
      </p:sp>
      <p:sp>
        <p:nvSpPr>
          <p:cNvPr id="10" name="Shape 6"/>
          <p:cNvSpPr/>
          <p:nvPr/>
        </p:nvSpPr>
        <p:spPr>
          <a:xfrm>
            <a:off x="822960" y="3886200"/>
            <a:ext cx="457200" cy="457200"/>
          </a:xfrm>
          <a:prstGeom prst="ellipse">
            <a:avLst/>
          </a:prstGeom>
          <a:solidFill>
            <a:srgbClr val="E8720C"/>
          </a:solidFill>
          <a:ln/>
        </p:spPr>
        <p:txBody>
          <a:bodyPr/>
          <a:lstStyle/>
          <a:p>
            <a:endParaRPr lang="fr-FR"/>
          </a:p>
        </p:txBody>
      </p:sp>
      <p:pic>
        <p:nvPicPr>
          <p:cNvPr id="11" name="Image 2" descr="/home/claude/creps-ia-cours/icons/bolt.png"/>
          <p:cNvPicPr>
            <a:picLocks noChangeAspect="1"/>
          </p:cNvPicPr>
          <p:nvPr/>
        </p:nvPicPr>
        <p:blipFill>
          <a:blip r:embed="rId5"/>
          <a:stretch>
            <a:fillRect/>
          </a:stretch>
        </p:blipFill>
        <p:spPr>
          <a:xfrm>
            <a:off x="932688" y="3995928"/>
            <a:ext cx="237744" cy="237744"/>
          </a:xfrm>
          <a:prstGeom prst="rect">
            <a:avLst/>
          </a:prstGeom>
        </p:spPr>
      </p:pic>
      <p:sp>
        <p:nvSpPr>
          <p:cNvPr id="12" name="Text 7"/>
          <p:cNvSpPr txBox="1"/>
          <p:nvPr/>
        </p:nvSpPr>
        <p:spPr>
          <a:xfrm>
            <a:off x="1536192" y="3794760"/>
            <a:ext cx="9832543" cy="640080"/>
          </a:xfrm>
          <a:prstGeom prst="rect">
            <a:avLst/>
          </a:prstGeom>
          <a:noFill/>
          <a:ln/>
        </p:spPr>
        <p:txBody>
          <a:bodyPr wrap="square" lIns="0" tIns="0" rIns="0" bIns="0" rtlCol="0" anchor="ctr"/>
          <a:lstStyle/>
          <a:p>
            <a:pPr marL="0" indent="0" algn="l">
              <a:buNone/>
            </a:pPr>
            <a:r>
              <a:rPr lang="en-US" sz="1900" b="1" dirty="0">
                <a:solidFill>
                  <a:srgbClr val="1A1A2E"/>
                </a:solidFill>
                <a:latin typeface="Calibri" pitchFamily="34" charset="0"/>
                <a:ea typeface="Calibri" pitchFamily="34" charset="-122"/>
                <a:cs typeface="Calibri" pitchFamily="34" charset="-120"/>
              </a:rPr>
              <a:t>Itinéraire GPS optimisé selon le trafic en temps réel</a:t>
            </a:r>
            <a:endParaRPr lang="en-US" sz="1900" dirty="0"/>
          </a:p>
        </p:txBody>
      </p:sp>
      <p:sp>
        <p:nvSpPr>
          <p:cNvPr id="13" name="Shape 8"/>
          <p:cNvSpPr/>
          <p:nvPr/>
        </p:nvSpPr>
        <p:spPr>
          <a:xfrm>
            <a:off x="822960" y="4782312"/>
            <a:ext cx="457200" cy="457200"/>
          </a:xfrm>
          <a:prstGeom prst="ellipse">
            <a:avLst/>
          </a:prstGeom>
          <a:solidFill>
            <a:srgbClr val="E8720C"/>
          </a:solidFill>
          <a:ln/>
        </p:spPr>
        <p:txBody>
          <a:bodyPr/>
          <a:lstStyle/>
          <a:p>
            <a:endParaRPr lang="fr-FR"/>
          </a:p>
        </p:txBody>
      </p:sp>
      <p:pic>
        <p:nvPicPr>
          <p:cNvPr id="14" name="Image 3" descr="/home/claude/creps-ia-cours/icons/heart.png"/>
          <p:cNvPicPr>
            <a:picLocks noChangeAspect="1"/>
          </p:cNvPicPr>
          <p:nvPr/>
        </p:nvPicPr>
        <p:blipFill>
          <a:blip r:embed="rId6"/>
          <a:stretch>
            <a:fillRect/>
          </a:stretch>
        </p:blipFill>
        <p:spPr>
          <a:xfrm>
            <a:off x="932688" y="4892040"/>
            <a:ext cx="237744" cy="237744"/>
          </a:xfrm>
          <a:prstGeom prst="rect">
            <a:avLst/>
          </a:prstGeom>
        </p:spPr>
      </p:pic>
      <p:sp>
        <p:nvSpPr>
          <p:cNvPr id="15" name="Text 9"/>
          <p:cNvSpPr txBox="1"/>
          <p:nvPr/>
        </p:nvSpPr>
        <p:spPr>
          <a:xfrm>
            <a:off x="1536192" y="4690872"/>
            <a:ext cx="9832543" cy="640080"/>
          </a:xfrm>
          <a:prstGeom prst="rect">
            <a:avLst/>
          </a:prstGeom>
          <a:noFill/>
          <a:ln/>
        </p:spPr>
        <p:txBody>
          <a:bodyPr wrap="square" lIns="0" tIns="0" rIns="0" bIns="0" rtlCol="0" anchor="ctr"/>
          <a:lstStyle/>
          <a:p>
            <a:pPr marL="0" indent="0" algn="l">
              <a:buNone/>
            </a:pPr>
            <a:r>
              <a:rPr lang="en-US" sz="1900" b="1" dirty="0">
                <a:solidFill>
                  <a:srgbClr val="1A1A2E"/>
                </a:solidFill>
                <a:latin typeface="Calibri" pitchFamily="34" charset="0"/>
                <a:ea typeface="Calibri" pitchFamily="34" charset="-122"/>
                <a:cs typeface="Calibri" pitchFamily="34" charset="-120"/>
              </a:rPr>
              <a:t>Montre connectée qui calcule votre récupération</a:t>
            </a:r>
            <a:endParaRPr lang="en-US" sz="1900" dirty="0"/>
          </a:p>
        </p:txBody>
      </p:sp>
      <p:sp>
        <p:nvSpPr>
          <p:cNvPr id="16" name="Shape 10"/>
          <p:cNvSpPr/>
          <p:nvPr/>
        </p:nvSpPr>
        <p:spPr>
          <a:xfrm>
            <a:off x="822960" y="5678424"/>
            <a:ext cx="457200" cy="457200"/>
          </a:xfrm>
          <a:prstGeom prst="ellipse">
            <a:avLst/>
          </a:prstGeom>
          <a:solidFill>
            <a:srgbClr val="E8720C"/>
          </a:solidFill>
          <a:ln/>
        </p:spPr>
        <p:txBody>
          <a:bodyPr/>
          <a:lstStyle/>
          <a:p>
            <a:endParaRPr lang="fr-FR"/>
          </a:p>
        </p:txBody>
      </p:sp>
      <p:pic>
        <p:nvPicPr>
          <p:cNvPr id="17" name="Image 4" descr="/home/claude/creps-ia-cours/icons/check.png"/>
          <p:cNvPicPr>
            <a:picLocks noChangeAspect="1"/>
          </p:cNvPicPr>
          <p:nvPr/>
        </p:nvPicPr>
        <p:blipFill>
          <a:blip r:embed="rId7"/>
          <a:stretch>
            <a:fillRect/>
          </a:stretch>
        </p:blipFill>
        <p:spPr>
          <a:xfrm>
            <a:off x="932688" y="5788152"/>
            <a:ext cx="237744" cy="237744"/>
          </a:xfrm>
          <a:prstGeom prst="rect">
            <a:avLst/>
          </a:prstGeom>
        </p:spPr>
      </p:pic>
      <p:sp>
        <p:nvSpPr>
          <p:cNvPr id="18" name="Text 11"/>
          <p:cNvSpPr txBox="1"/>
          <p:nvPr/>
        </p:nvSpPr>
        <p:spPr>
          <a:xfrm>
            <a:off x="1536192" y="5586984"/>
            <a:ext cx="9832543" cy="640080"/>
          </a:xfrm>
          <a:prstGeom prst="rect">
            <a:avLst/>
          </a:prstGeom>
          <a:noFill/>
          <a:ln/>
        </p:spPr>
        <p:txBody>
          <a:bodyPr wrap="square" lIns="0" tIns="0" rIns="0" bIns="0" rtlCol="0" anchor="ctr"/>
          <a:lstStyle/>
          <a:p>
            <a:pPr marL="0" indent="0" algn="l">
              <a:buNone/>
            </a:pPr>
            <a:r>
              <a:rPr lang="en-US" sz="1900" b="1" dirty="0">
                <a:solidFill>
                  <a:srgbClr val="1A1A2E"/>
                </a:solidFill>
                <a:latin typeface="Calibri" pitchFamily="34" charset="0"/>
                <a:ea typeface="Calibri" pitchFamily="34" charset="-122"/>
                <a:cs typeface="Calibri" pitchFamily="34" charset="-120"/>
              </a:rPr>
              <a:t>Sous-titres automatiques générés en direct</a:t>
            </a:r>
            <a:endParaRPr lang="en-US" sz="19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p:bldP spid="9" grpId="0" animBg="1"/>
      <p:bldP spid="10" grpId="0" animBg="1"/>
      <p:bldP spid="11" grpId="0"/>
      <p:bldP spid="12" grpId="0" animBg="1"/>
      <p:bldP spid="13" grpId="0" animBg="1"/>
      <p:bldP spid="14" grpId="0"/>
      <p:bldP spid="15" grpId="0" animBg="1"/>
      <p:bldP spid="16" grpId="0" animBg="1"/>
      <p:bldP spid="17" grpId="0"/>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5318608" y="1828800"/>
            <a:ext cx="1554480" cy="1554480"/>
          </a:xfrm>
          <a:prstGeom prst="ellipse">
            <a:avLst/>
          </a:prstGeom>
          <a:solidFill>
            <a:srgbClr val="E8720C"/>
          </a:solidFill>
          <a:ln/>
        </p:spPr>
        <p:txBody>
          <a:bodyPr/>
          <a:lstStyle/>
          <a:p>
            <a:endParaRPr lang="fr-FR"/>
          </a:p>
        </p:txBody>
      </p:sp>
      <p:pic>
        <p:nvPicPr>
          <p:cNvPr id="3" name="Image 0" descr="/home/claude/creps-ia-cours/icons/robot.png"/>
          <p:cNvPicPr>
            <a:picLocks noChangeAspect="1"/>
          </p:cNvPicPr>
          <p:nvPr/>
        </p:nvPicPr>
        <p:blipFill>
          <a:blip r:embed="rId3"/>
          <a:stretch>
            <a:fillRect/>
          </a:stretch>
        </p:blipFill>
        <p:spPr>
          <a:xfrm>
            <a:off x="5707228" y="2217420"/>
            <a:ext cx="777240" cy="777240"/>
          </a:xfrm>
          <a:prstGeom prst="rect">
            <a:avLst/>
          </a:prstGeom>
        </p:spPr>
      </p:pic>
      <p:sp>
        <p:nvSpPr>
          <p:cNvPr id="4" name="Text 1"/>
          <p:cNvSpPr txBox="1"/>
          <p:nvPr/>
        </p:nvSpPr>
        <p:spPr>
          <a:xfrm>
            <a:off x="914400" y="3611880"/>
            <a:ext cx="10362895" cy="91440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Qu'est-ce que l'IA ?</a:t>
            </a:r>
            <a:endParaRPr lang="en-US" sz="3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638648" y="1097280"/>
            <a:ext cx="914400" cy="914400"/>
          </a:xfrm>
          <a:prstGeom prst="ellipse">
            <a:avLst/>
          </a:prstGeom>
          <a:solidFill>
            <a:srgbClr val="E8720C"/>
          </a:solidFill>
          <a:ln/>
        </p:spPr>
        <p:txBody>
          <a:bodyPr/>
          <a:lstStyle/>
          <a:p>
            <a:endParaRPr lang="fr-FR"/>
          </a:p>
        </p:txBody>
      </p:sp>
      <p:pic>
        <p:nvPicPr>
          <p:cNvPr id="3" name="Image 0" descr="/home/claude/creps-ia-cours/icons/question.png"/>
          <p:cNvPicPr>
            <a:picLocks noChangeAspect="1"/>
          </p:cNvPicPr>
          <p:nvPr/>
        </p:nvPicPr>
        <p:blipFill>
          <a:blip r:embed="rId3"/>
          <a:stretch>
            <a:fillRect/>
          </a:stretch>
        </p:blipFill>
        <p:spPr>
          <a:xfrm>
            <a:off x="5867248" y="1325880"/>
            <a:ext cx="457200" cy="457200"/>
          </a:xfrm>
          <a:prstGeom prst="rect">
            <a:avLst/>
          </a:prstGeom>
        </p:spPr>
      </p:pic>
      <p:sp>
        <p:nvSpPr>
          <p:cNvPr id="4" name="Text 1"/>
          <p:cNvSpPr txBox="1"/>
          <p:nvPr/>
        </p:nvSpPr>
        <p:spPr>
          <a:xfrm>
            <a:off x="914400" y="2331720"/>
            <a:ext cx="10362895" cy="365760"/>
          </a:xfrm>
          <a:prstGeom prst="rect">
            <a:avLst/>
          </a:prstGeom>
          <a:noFill/>
          <a:ln/>
        </p:spPr>
        <p:txBody>
          <a:bodyPr wrap="square" lIns="0" tIns="0" rIns="0" bIns="0" rtlCol="0" anchor="ctr"/>
          <a:lstStyle/>
          <a:p>
            <a:pPr marL="0" indent="0" algn="ctr">
              <a:buNone/>
            </a:pPr>
            <a:r>
              <a:rPr lang="en-US" sz="1400" b="1" dirty="0">
                <a:solidFill>
                  <a:srgbClr val="E8720C"/>
                </a:solidFill>
                <a:latin typeface="Calibri" pitchFamily="34" charset="0"/>
                <a:ea typeface="Calibri" pitchFamily="34" charset="-122"/>
                <a:cs typeface="Calibri" pitchFamily="34" charset="-120"/>
              </a:rPr>
              <a:t>UNE DÉFINITION SIMPLE</a:t>
            </a:r>
            <a:endParaRPr lang="en-US" sz="1400" dirty="0"/>
          </a:p>
        </p:txBody>
      </p:sp>
      <p:sp>
        <p:nvSpPr>
          <p:cNvPr id="5" name="Text 2"/>
          <p:cNvSpPr txBox="1"/>
          <p:nvPr/>
        </p:nvSpPr>
        <p:spPr>
          <a:xfrm>
            <a:off x="1188720" y="2788920"/>
            <a:ext cx="9814255" cy="2377440"/>
          </a:xfrm>
          <a:prstGeom prst="rect">
            <a:avLst/>
          </a:prstGeom>
          <a:noFill/>
          <a:ln/>
        </p:spPr>
        <p:txBody>
          <a:bodyPr wrap="square" lIns="0" tIns="0" rIns="0" bIns="0" rtlCol="0" anchor="ctr"/>
          <a:lstStyle/>
          <a:p>
            <a:pPr marL="0" indent="0" algn="ctr">
              <a:buNone/>
            </a:pPr>
            <a:r>
              <a:rPr lang="en-US" sz="3200" b="1" dirty="0">
                <a:solidFill>
                  <a:srgbClr val="1E2761"/>
                </a:solidFill>
                <a:latin typeface="Calibri" pitchFamily="34" charset="0"/>
                <a:ea typeface="Calibri" pitchFamily="34" charset="-122"/>
                <a:cs typeface="Calibri" pitchFamily="34" charset="-120"/>
              </a:rPr>
              <a:t>Une machine qui fait une tâche</a:t>
            </a:r>
            <a:endParaRPr lang="en-US" sz="3200" dirty="0"/>
          </a:p>
          <a:p>
            <a:pPr marL="0" indent="0" algn="ctr">
              <a:buNone/>
            </a:pPr>
            <a:r>
              <a:rPr lang="en-US" sz="3200" b="1" dirty="0">
                <a:solidFill>
                  <a:srgbClr val="1E2761"/>
                </a:solidFill>
                <a:latin typeface="Calibri" pitchFamily="34" charset="0"/>
                <a:ea typeface="Calibri" pitchFamily="34" charset="-122"/>
                <a:cs typeface="Calibri" pitchFamily="34" charset="-120"/>
              </a:rPr>
              <a:t>qu'on pensait réservée aux humains</a:t>
            </a:r>
            <a:endParaRPr lang="en-US" sz="3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911535" cy="365760"/>
          </a:xfrm>
          <a:prstGeom prst="rect">
            <a:avLst/>
          </a:prstGeom>
          <a:noFill/>
          <a:ln/>
        </p:spPr>
        <p:txBody>
          <a:bodyPr wrap="square" lIns="0" tIns="0" rIns="0" bIns="0" rtlCol="0" anchor="ctr"/>
          <a:lstStyle/>
          <a:p>
            <a:pPr marL="0" indent="0">
              <a:buNone/>
            </a:pPr>
            <a:r>
              <a:rPr lang="en-US" sz="1400" b="1" kern="0" spc="100" dirty="0">
                <a:solidFill>
                  <a:srgbClr val="E8720C"/>
                </a:solidFill>
                <a:latin typeface="Calibri" pitchFamily="34" charset="0"/>
                <a:ea typeface="Calibri" pitchFamily="34" charset="-122"/>
                <a:cs typeface="Calibri" pitchFamily="34" charset="-120"/>
              </a:rPr>
              <a:t>QU'EST-CE QUE L'IA ? — EXEMPLES</a:t>
            </a:r>
            <a:endParaRPr lang="en-US" sz="1400" dirty="0"/>
          </a:p>
        </p:txBody>
      </p:sp>
      <p:sp>
        <p:nvSpPr>
          <p:cNvPr id="3" name="Text 1"/>
          <p:cNvSpPr txBox="1"/>
          <p:nvPr/>
        </p:nvSpPr>
        <p:spPr>
          <a:xfrm>
            <a:off x="640080" y="713232"/>
            <a:ext cx="10911535" cy="822960"/>
          </a:xfrm>
          <a:prstGeom prst="rect">
            <a:avLst/>
          </a:prstGeom>
          <a:noFill/>
          <a:ln/>
        </p:spPr>
        <p:txBody>
          <a:bodyPr wrap="square" lIns="0" tIns="0" rIns="0" bIns="0" rtlCol="0" anchor="ctr"/>
          <a:lstStyle/>
          <a:p>
            <a:pPr marL="0" indent="0">
              <a:buNone/>
            </a:pPr>
            <a:r>
              <a:rPr lang="en-US" sz="3400" b="1" dirty="0">
                <a:solidFill>
                  <a:srgbClr val="1E2761"/>
                </a:solidFill>
                <a:latin typeface="Calibri" pitchFamily="34" charset="0"/>
                <a:ea typeface="Calibri" pitchFamily="34" charset="-122"/>
                <a:cs typeface="Calibri" pitchFamily="34" charset="-120"/>
              </a:rPr>
              <a:t>Ça ressemble à quoi, concrètement ?</a:t>
            </a:r>
            <a:endParaRPr lang="en-US" sz="3400" dirty="0"/>
          </a:p>
        </p:txBody>
      </p:sp>
      <p:sp>
        <p:nvSpPr>
          <p:cNvPr id="4" name="Shape 2"/>
          <p:cNvSpPr/>
          <p:nvPr/>
        </p:nvSpPr>
        <p:spPr>
          <a:xfrm>
            <a:off x="822960" y="2337816"/>
            <a:ext cx="566928" cy="566928"/>
          </a:xfrm>
          <a:prstGeom prst="ellipse">
            <a:avLst/>
          </a:prstGeom>
          <a:solidFill>
            <a:srgbClr val="E8720C"/>
          </a:solidFill>
          <a:ln/>
        </p:spPr>
        <p:txBody>
          <a:bodyPr/>
          <a:lstStyle/>
          <a:p>
            <a:endParaRPr lang="fr-FR"/>
          </a:p>
        </p:txBody>
      </p:sp>
      <p:pic>
        <p:nvPicPr>
          <p:cNvPr id="5" name="Image 0" descr="/home/claude/creps-ia-cours/icons/check.png"/>
          <p:cNvPicPr>
            <a:picLocks noChangeAspect="1"/>
          </p:cNvPicPr>
          <p:nvPr/>
        </p:nvPicPr>
        <p:blipFill>
          <a:blip r:embed="rId3"/>
          <a:stretch>
            <a:fillRect/>
          </a:stretch>
        </p:blipFill>
        <p:spPr>
          <a:xfrm>
            <a:off x="959023" y="2473879"/>
            <a:ext cx="294803" cy="294803"/>
          </a:xfrm>
          <a:prstGeom prst="rect">
            <a:avLst/>
          </a:prstGeom>
        </p:spPr>
      </p:pic>
      <p:sp>
        <p:nvSpPr>
          <p:cNvPr id="6" name="Text 3"/>
          <p:cNvSpPr txBox="1"/>
          <p:nvPr/>
        </p:nvSpPr>
        <p:spPr>
          <a:xfrm>
            <a:off x="1645920" y="2246376"/>
            <a:ext cx="9722815" cy="749808"/>
          </a:xfrm>
          <a:prstGeom prst="rect">
            <a:avLst/>
          </a:prstGeom>
          <a:noFill/>
          <a:ln/>
        </p:spPr>
        <p:txBody>
          <a:bodyPr wrap="square" lIns="0" tIns="0" rIns="0" bIns="0" rtlCol="0" anchor="ctr"/>
          <a:lstStyle/>
          <a:p>
            <a:pPr marL="0" indent="0" algn="l">
              <a:buNone/>
            </a:pPr>
            <a:r>
              <a:rPr lang="en-US" sz="2200" b="1" dirty="0">
                <a:solidFill>
                  <a:srgbClr val="1A1A2E"/>
                </a:solidFill>
                <a:latin typeface="Calibri" pitchFamily="34" charset="0"/>
                <a:ea typeface="Calibri" pitchFamily="34" charset="-122"/>
                <a:cs typeface="Calibri" pitchFamily="34" charset="-120"/>
              </a:rPr>
              <a:t>Lire une écriture manuscrite rapide et la retranscrire</a:t>
            </a:r>
            <a:endParaRPr lang="en-US" sz="2200" dirty="0"/>
          </a:p>
        </p:txBody>
      </p:sp>
      <p:sp>
        <p:nvSpPr>
          <p:cNvPr id="7" name="Shape 4"/>
          <p:cNvSpPr/>
          <p:nvPr/>
        </p:nvSpPr>
        <p:spPr>
          <a:xfrm>
            <a:off x="822960" y="3831336"/>
            <a:ext cx="566928" cy="566928"/>
          </a:xfrm>
          <a:prstGeom prst="ellipse">
            <a:avLst/>
          </a:prstGeom>
          <a:solidFill>
            <a:srgbClr val="E8720C"/>
          </a:solidFill>
          <a:ln/>
        </p:spPr>
        <p:txBody>
          <a:bodyPr/>
          <a:lstStyle/>
          <a:p>
            <a:endParaRPr lang="fr-FR"/>
          </a:p>
        </p:txBody>
      </p:sp>
      <p:pic>
        <p:nvPicPr>
          <p:cNvPr id="8" name="Image 1" descr="/home/claude/creps-ia-cours/icons/bolt.png"/>
          <p:cNvPicPr>
            <a:picLocks noChangeAspect="1"/>
          </p:cNvPicPr>
          <p:nvPr/>
        </p:nvPicPr>
        <p:blipFill>
          <a:blip r:embed="rId4"/>
          <a:stretch>
            <a:fillRect/>
          </a:stretch>
        </p:blipFill>
        <p:spPr>
          <a:xfrm>
            <a:off x="959023" y="3967399"/>
            <a:ext cx="294803" cy="294803"/>
          </a:xfrm>
          <a:prstGeom prst="rect">
            <a:avLst/>
          </a:prstGeom>
        </p:spPr>
      </p:pic>
      <p:sp>
        <p:nvSpPr>
          <p:cNvPr id="9" name="Text 5"/>
          <p:cNvSpPr txBox="1"/>
          <p:nvPr/>
        </p:nvSpPr>
        <p:spPr>
          <a:xfrm>
            <a:off x="1645920" y="3739896"/>
            <a:ext cx="9722815" cy="749808"/>
          </a:xfrm>
          <a:prstGeom prst="rect">
            <a:avLst/>
          </a:prstGeom>
          <a:noFill/>
          <a:ln/>
        </p:spPr>
        <p:txBody>
          <a:bodyPr wrap="square" lIns="0" tIns="0" rIns="0" bIns="0" rtlCol="0" anchor="ctr"/>
          <a:lstStyle/>
          <a:p>
            <a:pPr marL="0" indent="0" algn="l">
              <a:buNone/>
            </a:pPr>
            <a:r>
              <a:rPr lang="en-US" sz="2200" b="1" dirty="0">
                <a:solidFill>
                  <a:srgbClr val="1A1A2E"/>
                </a:solidFill>
                <a:latin typeface="Calibri" pitchFamily="34" charset="0"/>
                <a:ea typeface="Calibri" pitchFamily="34" charset="-122"/>
                <a:cs typeface="Calibri" pitchFamily="34" charset="-120"/>
              </a:rPr>
              <a:t>Deviner si un mail est urgent ou non</a:t>
            </a:r>
            <a:endParaRPr lang="en-US" sz="2200" dirty="0"/>
          </a:p>
        </p:txBody>
      </p:sp>
      <p:sp>
        <p:nvSpPr>
          <p:cNvPr id="10" name="Shape 6"/>
          <p:cNvSpPr/>
          <p:nvPr/>
        </p:nvSpPr>
        <p:spPr>
          <a:xfrm>
            <a:off x="822960" y="5324856"/>
            <a:ext cx="566928" cy="566928"/>
          </a:xfrm>
          <a:prstGeom prst="ellipse">
            <a:avLst/>
          </a:prstGeom>
          <a:solidFill>
            <a:srgbClr val="E8720C"/>
          </a:solidFill>
          <a:ln/>
        </p:spPr>
        <p:txBody>
          <a:bodyPr/>
          <a:lstStyle/>
          <a:p>
            <a:endParaRPr lang="fr-FR"/>
          </a:p>
        </p:txBody>
      </p:sp>
      <p:pic>
        <p:nvPicPr>
          <p:cNvPr id="11" name="Image 2" descr="/home/claude/creps-ia-cours/icons/video.png"/>
          <p:cNvPicPr>
            <a:picLocks noChangeAspect="1"/>
          </p:cNvPicPr>
          <p:nvPr/>
        </p:nvPicPr>
        <p:blipFill>
          <a:blip r:embed="rId5"/>
          <a:stretch>
            <a:fillRect/>
          </a:stretch>
        </p:blipFill>
        <p:spPr>
          <a:xfrm>
            <a:off x="959023" y="5460919"/>
            <a:ext cx="294803" cy="294803"/>
          </a:xfrm>
          <a:prstGeom prst="rect">
            <a:avLst/>
          </a:prstGeom>
        </p:spPr>
      </p:pic>
      <p:sp>
        <p:nvSpPr>
          <p:cNvPr id="12" name="Text 7"/>
          <p:cNvSpPr txBox="1"/>
          <p:nvPr/>
        </p:nvSpPr>
        <p:spPr>
          <a:xfrm>
            <a:off x="1645920" y="5233416"/>
            <a:ext cx="9722815" cy="749808"/>
          </a:xfrm>
          <a:prstGeom prst="rect">
            <a:avLst/>
          </a:prstGeom>
          <a:noFill/>
          <a:ln/>
        </p:spPr>
        <p:txBody>
          <a:bodyPr wrap="square" lIns="0" tIns="0" rIns="0" bIns="0" rtlCol="0" anchor="ctr"/>
          <a:lstStyle/>
          <a:p>
            <a:pPr marL="0" indent="0" algn="l">
              <a:buNone/>
            </a:pPr>
            <a:r>
              <a:rPr lang="en-US" sz="2200" b="1" dirty="0">
                <a:solidFill>
                  <a:srgbClr val="1A1A2E"/>
                </a:solidFill>
                <a:latin typeface="Calibri" pitchFamily="34" charset="0"/>
                <a:ea typeface="Calibri" pitchFamily="34" charset="-122"/>
                <a:cs typeface="Calibri" pitchFamily="34" charset="-120"/>
              </a:rPr>
              <a:t>Analyser une vidéo de match et repérer les temps forts</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p:bldP spid="9" grpId="0" animBg="1"/>
      <p:bldP spid="10" grpId="0" animBg="1"/>
      <p:bldP spid="11" grpId="0"/>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5318608" y="1828800"/>
            <a:ext cx="1554480" cy="1554480"/>
          </a:xfrm>
          <a:prstGeom prst="ellipse">
            <a:avLst/>
          </a:prstGeom>
          <a:solidFill>
            <a:srgbClr val="E8720C"/>
          </a:solidFill>
          <a:ln/>
        </p:spPr>
        <p:txBody>
          <a:bodyPr/>
          <a:lstStyle/>
          <a:p>
            <a:endParaRPr lang="fr-FR"/>
          </a:p>
        </p:txBody>
      </p:sp>
      <p:pic>
        <p:nvPicPr>
          <p:cNvPr id="3" name="Image 0" descr="/home/claude/creps-ia-cours/icons/gears.png"/>
          <p:cNvPicPr>
            <a:picLocks noChangeAspect="1"/>
          </p:cNvPicPr>
          <p:nvPr/>
        </p:nvPicPr>
        <p:blipFill>
          <a:blip r:embed="rId3"/>
          <a:stretch>
            <a:fillRect/>
          </a:stretch>
        </p:blipFill>
        <p:spPr>
          <a:xfrm>
            <a:off x="5707228" y="2217420"/>
            <a:ext cx="777240" cy="777240"/>
          </a:xfrm>
          <a:prstGeom prst="rect">
            <a:avLst/>
          </a:prstGeom>
        </p:spPr>
      </p:pic>
      <p:sp>
        <p:nvSpPr>
          <p:cNvPr id="4" name="Text 1"/>
          <p:cNvSpPr txBox="1"/>
          <p:nvPr/>
        </p:nvSpPr>
        <p:spPr>
          <a:xfrm>
            <a:off x="914400" y="3611880"/>
            <a:ext cx="10362895" cy="91440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Comment fonctionne une IA ?</a:t>
            </a:r>
            <a:endParaRPr lang="en-US" sz="3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911535" cy="365760"/>
          </a:xfrm>
          <a:prstGeom prst="rect">
            <a:avLst/>
          </a:prstGeom>
          <a:noFill/>
          <a:ln/>
        </p:spPr>
        <p:txBody>
          <a:bodyPr wrap="square" lIns="0" tIns="0" rIns="0" bIns="0" rtlCol="0" anchor="ctr"/>
          <a:lstStyle/>
          <a:p>
            <a:pPr marL="0" indent="0">
              <a:buNone/>
            </a:pPr>
            <a:r>
              <a:rPr lang="en-US" sz="1400" b="1" kern="0" spc="100" dirty="0">
                <a:solidFill>
                  <a:srgbClr val="E8720C"/>
                </a:solidFill>
                <a:latin typeface="Calibri" pitchFamily="34" charset="0"/>
                <a:ea typeface="Calibri" pitchFamily="34" charset="-122"/>
                <a:cs typeface="Calibri" pitchFamily="34" charset="-120"/>
              </a:rPr>
              <a:t>COMMENT ÇA MARCHE ? — LES DONNÉES</a:t>
            </a:r>
            <a:endParaRPr lang="en-US" sz="1400" dirty="0"/>
          </a:p>
        </p:txBody>
      </p:sp>
      <p:sp>
        <p:nvSpPr>
          <p:cNvPr id="3" name="Text 1"/>
          <p:cNvSpPr txBox="1"/>
          <p:nvPr/>
        </p:nvSpPr>
        <p:spPr>
          <a:xfrm>
            <a:off x="640080" y="713232"/>
            <a:ext cx="10911535" cy="822960"/>
          </a:xfrm>
          <a:prstGeom prst="rect">
            <a:avLst/>
          </a:prstGeom>
          <a:noFill/>
          <a:ln/>
        </p:spPr>
        <p:txBody>
          <a:bodyPr wrap="square" lIns="0" tIns="0" rIns="0" bIns="0" rtlCol="0" anchor="ctr"/>
          <a:lstStyle/>
          <a:p>
            <a:pPr marL="0" indent="0">
              <a:buNone/>
            </a:pPr>
            <a:r>
              <a:rPr lang="en-US" sz="3400" b="1" dirty="0">
                <a:solidFill>
                  <a:srgbClr val="1E2761"/>
                </a:solidFill>
                <a:latin typeface="Calibri" pitchFamily="34" charset="0"/>
                <a:ea typeface="Calibri" pitchFamily="34" charset="-122"/>
                <a:cs typeface="Calibri" pitchFamily="34" charset="-120"/>
              </a:rPr>
              <a:t>Les usages les plus gourmands en données</a:t>
            </a:r>
            <a:endParaRPr lang="en-US" sz="3400" dirty="0"/>
          </a:p>
        </p:txBody>
      </p:sp>
      <p:sp>
        <p:nvSpPr>
          <p:cNvPr id="4" name="Shape 2"/>
          <p:cNvSpPr/>
          <p:nvPr/>
        </p:nvSpPr>
        <p:spPr>
          <a:xfrm>
            <a:off x="822960" y="2178558"/>
            <a:ext cx="512064" cy="512064"/>
          </a:xfrm>
          <a:prstGeom prst="ellipse">
            <a:avLst/>
          </a:prstGeom>
          <a:solidFill>
            <a:srgbClr val="E8720C"/>
          </a:solidFill>
          <a:ln/>
        </p:spPr>
        <p:txBody>
          <a:bodyPr/>
          <a:lstStyle/>
          <a:p>
            <a:endParaRPr lang="fr-FR"/>
          </a:p>
        </p:txBody>
      </p:sp>
      <p:pic>
        <p:nvPicPr>
          <p:cNvPr id="5" name="Image 0" descr="/home/claude/creps-ia-cours/icons/brain.png"/>
          <p:cNvPicPr>
            <a:picLocks noChangeAspect="1"/>
          </p:cNvPicPr>
          <p:nvPr/>
        </p:nvPicPr>
        <p:blipFill>
          <a:blip r:embed="rId3"/>
          <a:stretch>
            <a:fillRect/>
          </a:stretch>
        </p:blipFill>
        <p:spPr>
          <a:xfrm>
            <a:off x="945855" y="2301453"/>
            <a:ext cx="266273" cy="266273"/>
          </a:xfrm>
          <a:prstGeom prst="rect">
            <a:avLst/>
          </a:prstGeom>
        </p:spPr>
      </p:pic>
      <p:sp>
        <p:nvSpPr>
          <p:cNvPr id="6" name="Text 3"/>
          <p:cNvSpPr txBox="1"/>
          <p:nvPr/>
        </p:nvSpPr>
        <p:spPr>
          <a:xfrm>
            <a:off x="1591056" y="2087118"/>
            <a:ext cx="9777679" cy="694944"/>
          </a:xfrm>
          <a:prstGeom prst="rect">
            <a:avLst/>
          </a:prstGeom>
          <a:noFill/>
          <a:ln/>
        </p:spPr>
        <p:txBody>
          <a:bodyPr wrap="square" lIns="0" tIns="0" rIns="0" bIns="0" rtlCol="0" anchor="ctr"/>
          <a:lstStyle/>
          <a:p>
            <a:pPr marL="0" indent="0" algn="l">
              <a:buNone/>
            </a:pPr>
            <a:r>
              <a:rPr lang="en-US" sz="2000" b="1" dirty="0">
                <a:solidFill>
                  <a:srgbClr val="1A1A2E"/>
                </a:solidFill>
                <a:latin typeface="Calibri" pitchFamily="34" charset="0"/>
                <a:ea typeface="Calibri" pitchFamily="34" charset="-122"/>
                <a:cs typeface="Calibri" pitchFamily="34" charset="-120"/>
              </a:rPr>
              <a:t>Comprendre le langage humain (traduction, résumé…)</a:t>
            </a:r>
            <a:endParaRPr lang="en-US" sz="2000" dirty="0"/>
          </a:p>
        </p:txBody>
      </p:sp>
      <p:sp>
        <p:nvSpPr>
          <p:cNvPr id="7" name="Shape 4"/>
          <p:cNvSpPr/>
          <p:nvPr/>
        </p:nvSpPr>
        <p:spPr>
          <a:xfrm>
            <a:off x="822960" y="3298698"/>
            <a:ext cx="512064" cy="512064"/>
          </a:xfrm>
          <a:prstGeom prst="ellipse">
            <a:avLst/>
          </a:prstGeom>
          <a:solidFill>
            <a:srgbClr val="E8720C"/>
          </a:solidFill>
          <a:ln/>
        </p:spPr>
        <p:txBody>
          <a:bodyPr/>
          <a:lstStyle/>
          <a:p>
            <a:endParaRPr lang="fr-FR"/>
          </a:p>
        </p:txBody>
      </p:sp>
      <p:pic>
        <p:nvPicPr>
          <p:cNvPr id="8" name="Image 1" descr="/home/claude/creps-ia-cours/icons/camera.png"/>
          <p:cNvPicPr>
            <a:picLocks noChangeAspect="1"/>
          </p:cNvPicPr>
          <p:nvPr/>
        </p:nvPicPr>
        <p:blipFill>
          <a:blip r:embed="rId4"/>
          <a:stretch>
            <a:fillRect/>
          </a:stretch>
        </p:blipFill>
        <p:spPr>
          <a:xfrm>
            <a:off x="945855" y="3421593"/>
            <a:ext cx="266273" cy="266273"/>
          </a:xfrm>
          <a:prstGeom prst="rect">
            <a:avLst/>
          </a:prstGeom>
        </p:spPr>
      </p:pic>
      <p:sp>
        <p:nvSpPr>
          <p:cNvPr id="9" name="Text 5"/>
          <p:cNvSpPr txBox="1"/>
          <p:nvPr/>
        </p:nvSpPr>
        <p:spPr>
          <a:xfrm>
            <a:off x="1591056" y="3207258"/>
            <a:ext cx="9777679" cy="694944"/>
          </a:xfrm>
          <a:prstGeom prst="rect">
            <a:avLst/>
          </a:prstGeom>
          <a:noFill/>
          <a:ln/>
        </p:spPr>
        <p:txBody>
          <a:bodyPr wrap="square" lIns="0" tIns="0" rIns="0" bIns="0" rtlCol="0" anchor="ctr"/>
          <a:lstStyle/>
          <a:p>
            <a:pPr marL="0" indent="0" algn="l">
              <a:buNone/>
            </a:pPr>
            <a:r>
              <a:rPr lang="en-US" sz="2000" b="1" dirty="0">
                <a:solidFill>
                  <a:srgbClr val="1A1A2E"/>
                </a:solidFill>
                <a:latin typeface="Calibri" pitchFamily="34" charset="0"/>
                <a:ea typeface="Calibri" pitchFamily="34" charset="-122"/>
                <a:cs typeface="Calibri" pitchFamily="34" charset="-120"/>
              </a:rPr>
              <a:t>Reconnaître des images ou des vidéos</a:t>
            </a:r>
            <a:endParaRPr lang="en-US" sz="2000" dirty="0"/>
          </a:p>
        </p:txBody>
      </p:sp>
      <p:sp>
        <p:nvSpPr>
          <p:cNvPr id="10" name="Shape 6"/>
          <p:cNvSpPr/>
          <p:nvPr/>
        </p:nvSpPr>
        <p:spPr>
          <a:xfrm>
            <a:off x="822960" y="4418838"/>
            <a:ext cx="512064" cy="512064"/>
          </a:xfrm>
          <a:prstGeom prst="ellipse">
            <a:avLst/>
          </a:prstGeom>
          <a:solidFill>
            <a:srgbClr val="E8720C"/>
          </a:solidFill>
          <a:ln/>
        </p:spPr>
        <p:txBody>
          <a:bodyPr/>
          <a:lstStyle/>
          <a:p>
            <a:endParaRPr lang="fr-FR"/>
          </a:p>
        </p:txBody>
      </p:sp>
      <p:pic>
        <p:nvPicPr>
          <p:cNvPr id="11" name="Image 2" descr="/home/claude/creps-ia-cours/icons/bolt.png"/>
          <p:cNvPicPr>
            <a:picLocks noChangeAspect="1"/>
          </p:cNvPicPr>
          <p:nvPr/>
        </p:nvPicPr>
        <p:blipFill>
          <a:blip r:embed="rId5"/>
          <a:stretch>
            <a:fillRect/>
          </a:stretch>
        </p:blipFill>
        <p:spPr>
          <a:xfrm>
            <a:off x="945855" y="4541733"/>
            <a:ext cx="266273" cy="266273"/>
          </a:xfrm>
          <a:prstGeom prst="rect">
            <a:avLst/>
          </a:prstGeom>
        </p:spPr>
      </p:pic>
      <p:sp>
        <p:nvSpPr>
          <p:cNvPr id="12" name="Text 7"/>
          <p:cNvSpPr txBox="1"/>
          <p:nvPr/>
        </p:nvSpPr>
        <p:spPr>
          <a:xfrm>
            <a:off x="1591056" y="4327398"/>
            <a:ext cx="9777679" cy="694944"/>
          </a:xfrm>
          <a:prstGeom prst="rect">
            <a:avLst/>
          </a:prstGeom>
          <a:noFill/>
          <a:ln/>
        </p:spPr>
        <p:txBody>
          <a:bodyPr wrap="square" lIns="0" tIns="0" rIns="0" bIns="0" rtlCol="0" anchor="ctr"/>
          <a:lstStyle/>
          <a:p>
            <a:pPr marL="0" indent="0" algn="l">
              <a:buNone/>
            </a:pPr>
            <a:r>
              <a:rPr lang="en-US" sz="2000" b="1" dirty="0">
                <a:solidFill>
                  <a:srgbClr val="1A1A2E"/>
                </a:solidFill>
                <a:latin typeface="Calibri" pitchFamily="34" charset="0"/>
                <a:ea typeface="Calibri" pitchFamily="34" charset="-122"/>
                <a:cs typeface="Calibri" pitchFamily="34" charset="-120"/>
              </a:rPr>
              <a:t>La conduite autonome</a:t>
            </a:r>
            <a:endParaRPr lang="en-US" sz="2000" dirty="0"/>
          </a:p>
        </p:txBody>
      </p:sp>
      <p:sp>
        <p:nvSpPr>
          <p:cNvPr id="13" name="Shape 8"/>
          <p:cNvSpPr/>
          <p:nvPr/>
        </p:nvSpPr>
        <p:spPr>
          <a:xfrm>
            <a:off x="822960" y="5538978"/>
            <a:ext cx="512064" cy="512064"/>
          </a:xfrm>
          <a:prstGeom prst="ellipse">
            <a:avLst/>
          </a:prstGeom>
          <a:solidFill>
            <a:srgbClr val="E8720C"/>
          </a:solidFill>
          <a:ln/>
        </p:spPr>
        <p:txBody>
          <a:bodyPr/>
          <a:lstStyle/>
          <a:p>
            <a:endParaRPr lang="fr-FR"/>
          </a:p>
        </p:txBody>
      </p:sp>
      <p:pic>
        <p:nvPicPr>
          <p:cNvPr id="14" name="Image 3" descr="/home/claude/creps-ia-cours/icons/rocket.png"/>
          <p:cNvPicPr>
            <a:picLocks noChangeAspect="1"/>
          </p:cNvPicPr>
          <p:nvPr/>
        </p:nvPicPr>
        <p:blipFill>
          <a:blip r:embed="rId6"/>
          <a:stretch>
            <a:fillRect/>
          </a:stretch>
        </p:blipFill>
        <p:spPr>
          <a:xfrm>
            <a:off x="945855" y="5661873"/>
            <a:ext cx="266273" cy="266273"/>
          </a:xfrm>
          <a:prstGeom prst="rect">
            <a:avLst/>
          </a:prstGeom>
        </p:spPr>
      </p:pic>
      <p:sp>
        <p:nvSpPr>
          <p:cNvPr id="15" name="Text 9"/>
          <p:cNvSpPr txBox="1"/>
          <p:nvPr/>
        </p:nvSpPr>
        <p:spPr>
          <a:xfrm>
            <a:off x="1591056" y="5447538"/>
            <a:ext cx="9777679" cy="694944"/>
          </a:xfrm>
          <a:prstGeom prst="rect">
            <a:avLst/>
          </a:prstGeom>
          <a:noFill/>
          <a:ln/>
        </p:spPr>
        <p:txBody>
          <a:bodyPr wrap="square" lIns="0" tIns="0" rIns="0" bIns="0" rtlCol="0" anchor="ctr"/>
          <a:lstStyle/>
          <a:p>
            <a:pPr marL="0" indent="0" algn="l">
              <a:buNone/>
            </a:pPr>
            <a:r>
              <a:rPr lang="en-US" sz="2000" b="1" dirty="0">
                <a:solidFill>
                  <a:srgbClr val="1A1A2E"/>
                </a:solidFill>
                <a:latin typeface="Calibri" pitchFamily="34" charset="0"/>
                <a:ea typeface="Calibri" pitchFamily="34" charset="-122"/>
                <a:cs typeface="Calibri" pitchFamily="34" charset="-120"/>
              </a:rPr>
              <a:t>Générer du contenu (texte, image, audio, vidéo)</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p:bldP spid="9" grpId="0" animBg="1"/>
      <p:bldP spid="10" grpId="0" animBg="1"/>
      <p:bldP spid="11" grpId="0"/>
      <p:bldP spid="12" grpId="0" animBg="1"/>
      <p:bldP spid="13" grpId="0" animBg="1"/>
      <p:bldP spid="14" grpId="0"/>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5318608" y="1828800"/>
            <a:ext cx="1554480" cy="1554480"/>
          </a:xfrm>
          <a:prstGeom prst="ellipse">
            <a:avLst/>
          </a:prstGeom>
          <a:solidFill>
            <a:srgbClr val="E8720C"/>
          </a:solidFill>
          <a:ln/>
        </p:spPr>
        <p:txBody>
          <a:bodyPr/>
          <a:lstStyle/>
          <a:p>
            <a:endParaRPr lang="fr-FR"/>
          </a:p>
        </p:txBody>
      </p:sp>
      <p:pic>
        <p:nvPicPr>
          <p:cNvPr id="3" name="Image 0" descr="/home/claude/creps-ia-cours/icons/futbol.png"/>
          <p:cNvPicPr>
            <a:picLocks noChangeAspect="1"/>
          </p:cNvPicPr>
          <p:nvPr/>
        </p:nvPicPr>
        <p:blipFill>
          <a:blip r:embed="rId3"/>
          <a:stretch>
            <a:fillRect/>
          </a:stretch>
        </p:blipFill>
        <p:spPr>
          <a:xfrm>
            <a:off x="5707228" y="2217420"/>
            <a:ext cx="777240" cy="777240"/>
          </a:xfrm>
          <a:prstGeom prst="rect">
            <a:avLst/>
          </a:prstGeom>
        </p:spPr>
      </p:pic>
      <p:sp>
        <p:nvSpPr>
          <p:cNvPr id="4" name="Text 1"/>
          <p:cNvSpPr txBox="1"/>
          <p:nvPr/>
        </p:nvSpPr>
        <p:spPr>
          <a:xfrm>
            <a:off x="914400" y="3611880"/>
            <a:ext cx="10362895" cy="91440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Applications &amp; bénéfices</a:t>
            </a:r>
            <a:endParaRPr lang="en-US" sz="3800" dirty="0"/>
          </a:p>
        </p:txBody>
      </p:sp>
      <p:sp>
        <p:nvSpPr>
          <p:cNvPr id="5" name="Text 2"/>
          <p:cNvSpPr txBox="1"/>
          <p:nvPr/>
        </p:nvSpPr>
        <p:spPr>
          <a:xfrm>
            <a:off x="914400" y="4434840"/>
            <a:ext cx="10362895" cy="457200"/>
          </a:xfrm>
          <a:prstGeom prst="rect">
            <a:avLst/>
          </a:prstGeom>
          <a:noFill/>
          <a:ln/>
        </p:spPr>
        <p:txBody>
          <a:bodyPr wrap="square" lIns="0" tIns="0" rIns="0" bIns="0" rtlCol="0" anchor="ctr"/>
          <a:lstStyle/>
          <a:p>
            <a:pPr marL="0" indent="0" algn="ctr">
              <a:buNone/>
            </a:pPr>
            <a:r>
              <a:rPr lang="en-US" b="1" dirty="0" err="1">
                <a:solidFill>
                  <a:srgbClr val="E8720C"/>
                </a:solidFill>
                <a:latin typeface="Calibri" pitchFamily="34" charset="0"/>
                <a:ea typeface="Calibri" pitchFamily="34" charset="-122"/>
                <a:cs typeface="Calibri" pitchFamily="34" charset="-120"/>
              </a:rPr>
              <a:t>D</a:t>
            </a:r>
            <a:r>
              <a:rPr lang="en-US" sz="1800" b="1" dirty="0" err="1">
                <a:solidFill>
                  <a:srgbClr val="E8720C"/>
                </a:solidFill>
                <a:latin typeface="Calibri" pitchFamily="34" charset="0"/>
                <a:ea typeface="Calibri" pitchFamily="34" charset="-122"/>
                <a:cs typeface="Calibri" pitchFamily="34" charset="-120"/>
              </a:rPr>
              <a:t>ont</a:t>
            </a:r>
            <a:r>
              <a:rPr lang="en-US" sz="1800" b="1" dirty="0">
                <a:solidFill>
                  <a:srgbClr val="E8720C"/>
                </a:solidFill>
                <a:latin typeface="Calibri" pitchFamily="34" charset="0"/>
                <a:ea typeface="Calibri" pitchFamily="34" charset="-122"/>
                <a:cs typeface="Calibri" pitchFamily="34" charset="-120"/>
              </a:rPr>
              <a:t> le sport</a:t>
            </a:r>
            <a:endParaRPr lang="en-US" sz="1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911535" cy="365760"/>
          </a:xfrm>
          <a:prstGeom prst="rect">
            <a:avLst/>
          </a:prstGeom>
          <a:noFill/>
          <a:ln/>
        </p:spPr>
        <p:txBody>
          <a:bodyPr wrap="square" lIns="0" tIns="0" rIns="0" bIns="0" rtlCol="0" anchor="ctr"/>
          <a:lstStyle/>
          <a:p>
            <a:pPr marL="0" indent="0">
              <a:buNone/>
            </a:pPr>
            <a:r>
              <a:rPr lang="en-US" sz="1400" b="1" kern="0" spc="100" dirty="0">
                <a:solidFill>
                  <a:srgbClr val="E8720C"/>
                </a:solidFill>
                <a:latin typeface="Calibri" pitchFamily="34" charset="0"/>
                <a:ea typeface="Calibri" pitchFamily="34" charset="-122"/>
                <a:cs typeface="Calibri" pitchFamily="34" charset="-120"/>
              </a:rPr>
              <a:t>DANS LE SPORT ET L'ACCOMPAGNEMENT</a:t>
            </a:r>
            <a:endParaRPr lang="en-US" sz="1400" dirty="0"/>
          </a:p>
        </p:txBody>
      </p:sp>
      <p:sp>
        <p:nvSpPr>
          <p:cNvPr id="3" name="Text 1"/>
          <p:cNvSpPr txBox="1"/>
          <p:nvPr/>
        </p:nvSpPr>
        <p:spPr>
          <a:xfrm>
            <a:off x="640080" y="713232"/>
            <a:ext cx="10911535" cy="822960"/>
          </a:xfrm>
          <a:prstGeom prst="rect">
            <a:avLst/>
          </a:prstGeom>
          <a:noFill/>
          <a:ln/>
        </p:spPr>
        <p:txBody>
          <a:bodyPr wrap="square" lIns="0" tIns="0" rIns="0" bIns="0" rtlCol="0" anchor="ctr"/>
          <a:lstStyle/>
          <a:p>
            <a:pPr marL="0" indent="0">
              <a:buNone/>
            </a:pPr>
            <a:r>
              <a:rPr lang="en-US" sz="3400" b="1" dirty="0">
                <a:solidFill>
                  <a:srgbClr val="1E2761"/>
                </a:solidFill>
                <a:latin typeface="Calibri" pitchFamily="34" charset="0"/>
                <a:ea typeface="Calibri" pitchFamily="34" charset="-122"/>
                <a:cs typeface="Calibri" pitchFamily="34" charset="-120"/>
              </a:rPr>
              <a:t>L'IA dans les métiers du sport</a:t>
            </a:r>
            <a:endParaRPr lang="en-US" sz="3400" dirty="0"/>
          </a:p>
        </p:txBody>
      </p:sp>
      <p:sp>
        <p:nvSpPr>
          <p:cNvPr id="4" name="Shape 2"/>
          <p:cNvSpPr/>
          <p:nvPr/>
        </p:nvSpPr>
        <p:spPr>
          <a:xfrm>
            <a:off x="822960" y="2046732"/>
            <a:ext cx="402336" cy="402336"/>
          </a:xfrm>
          <a:prstGeom prst="ellipse">
            <a:avLst/>
          </a:prstGeom>
          <a:solidFill>
            <a:srgbClr val="E8720C"/>
          </a:solidFill>
          <a:ln/>
        </p:spPr>
        <p:txBody>
          <a:bodyPr/>
          <a:lstStyle/>
          <a:p>
            <a:endParaRPr lang="fr-FR"/>
          </a:p>
        </p:txBody>
      </p:sp>
      <p:pic>
        <p:nvPicPr>
          <p:cNvPr id="5" name="Image 0" descr="/home/claude/creps-ia-cours/icons/video.png"/>
          <p:cNvPicPr>
            <a:picLocks noChangeAspect="1"/>
          </p:cNvPicPr>
          <p:nvPr/>
        </p:nvPicPr>
        <p:blipFill>
          <a:blip r:embed="rId3"/>
          <a:stretch>
            <a:fillRect/>
          </a:stretch>
        </p:blipFill>
        <p:spPr>
          <a:xfrm>
            <a:off x="919521" y="2143293"/>
            <a:ext cx="209215" cy="209215"/>
          </a:xfrm>
          <a:prstGeom prst="rect">
            <a:avLst/>
          </a:prstGeom>
        </p:spPr>
      </p:pic>
      <p:sp>
        <p:nvSpPr>
          <p:cNvPr id="6" name="Text 3"/>
          <p:cNvSpPr txBox="1"/>
          <p:nvPr/>
        </p:nvSpPr>
        <p:spPr>
          <a:xfrm>
            <a:off x="1481328" y="1955292"/>
            <a:ext cx="9887407" cy="585216"/>
          </a:xfrm>
          <a:prstGeom prst="rect">
            <a:avLst/>
          </a:prstGeom>
          <a:noFill/>
          <a:ln/>
        </p:spPr>
        <p:txBody>
          <a:bodyPr wrap="square" lIns="0" tIns="0" rIns="0" bIns="0" rtlCol="0" anchor="ctr"/>
          <a:lstStyle/>
          <a:p>
            <a:pPr marL="0" indent="0" algn="l">
              <a:buNone/>
            </a:pPr>
            <a:r>
              <a:rPr lang="en-US" sz="1700" b="1" dirty="0">
                <a:solidFill>
                  <a:srgbClr val="1A1A2E"/>
                </a:solidFill>
                <a:latin typeface="Calibri" pitchFamily="34" charset="0"/>
                <a:ea typeface="Calibri" pitchFamily="34" charset="-122"/>
                <a:cs typeface="Calibri" pitchFamily="34" charset="-120"/>
              </a:rPr>
              <a:t>Analyse vidéo automatique après un match ou une séance (foot, hand…)</a:t>
            </a:r>
            <a:endParaRPr lang="en-US" sz="1700" dirty="0"/>
          </a:p>
        </p:txBody>
      </p:sp>
      <p:sp>
        <p:nvSpPr>
          <p:cNvPr id="7" name="Shape 4"/>
          <p:cNvSpPr/>
          <p:nvPr/>
        </p:nvSpPr>
        <p:spPr>
          <a:xfrm>
            <a:off x="822960" y="2793492"/>
            <a:ext cx="402336" cy="402336"/>
          </a:xfrm>
          <a:prstGeom prst="ellipse">
            <a:avLst/>
          </a:prstGeom>
          <a:solidFill>
            <a:srgbClr val="E8720C"/>
          </a:solidFill>
          <a:ln/>
        </p:spPr>
        <p:txBody>
          <a:bodyPr/>
          <a:lstStyle/>
          <a:p>
            <a:endParaRPr lang="fr-FR"/>
          </a:p>
        </p:txBody>
      </p:sp>
      <p:pic>
        <p:nvPicPr>
          <p:cNvPr id="8" name="Image 1" descr="/home/claude/creps-ia-cours/icons/heart.png"/>
          <p:cNvPicPr>
            <a:picLocks noChangeAspect="1"/>
          </p:cNvPicPr>
          <p:nvPr/>
        </p:nvPicPr>
        <p:blipFill>
          <a:blip r:embed="rId4"/>
          <a:stretch>
            <a:fillRect/>
          </a:stretch>
        </p:blipFill>
        <p:spPr>
          <a:xfrm>
            <a:off x="919521" y="2890053"/>
            <a:ext cx="209215" cy="209215"/>
          </a:xfrm>
          <a:prstGeom prst="rect">
            <a:avLst/>
          </a:prstGeom>
        </p:spPr>
      </p:pic>
      <p:sp>
        <p:nvSpPr>
          <p:cNvPr id="9" name="Text 5"/>
          <p:cNvSpPr txBox="1"/>
          <p:nvPr/>
        </p:nvSpPr>
        <p:spPr>
          <a:xfrm>
            <a:off x="1481328" y="2702052"/>
            <a:ext cx="9887407" cy="585216"/>
          </a:xfrm>
          <a:prstGeom prst="rect">
            <a:avLst/>
          </a:prstGeom>
          <a:noFill/>
          <a:ln/>
        </p:spPr>
        <p:txBody>
          <a:bodyPr wrap="square" lIns="0" tIns="0" rIns="0" bIns="0" rtlCol="0" anchor="ctr"/>
          <a:lstStyle/>
          <a:p>
            <a:pPr marL="0" indent="0" algn="l">
              <a:buNone/>
            </a:pPr>
            <a:r>
              <a:rPr lang="en-US" sz="1700" b="1" dirty="0">
                <a:solidFill>
                  <a:srgbClr val="1A1A2E"/>
                </a:solidFill>
                <a:latin typeface="Calibri" pitchFamily="34" charset="0"/>
                <a:ea typeface="Calibri" pitchFamily="34" charset="-122"/>
                <a:cs typeface="Calibri" pitchFamily="34" charset="-120"/>
              </a:rPr>
              <a:t>Prévention des blessures : capteurs, GPS, sommeil, charge</a:t>
            </a:r>
            <a:endParaRPr lang="en-US" sz="1700" dirty="0"/>
          </a:p>
        </p:txBody>
      </p:sp>
      <p:sp>
        <p:nvSpPr>
          <p:cNvPr id="10" name="Shape 6"/>
          <p:cNvSpPr/>
          <p:nvPr/>
        </p:nvSpPr>
        <p:spPr>
          <a:xfrm>
            <a:off x="822960" y="3540252"/>
            <a:ext cx="402336" cy="402336"/>
          </a:xfrm>
          <a:prstGeom prst="ellipse">
            <a:avLst/>
          </a:prstGeom>
          <a:solidFill>
            <a:srgbClr val="E8720C"/>
          </a:solidFill>
          <a:ln/>
        </p:spPr>
        <p:txBody>
          <a:bodyPr/>
          <a:lstStyle/>
          <a:p>
            <a:endParaRPr lang="fr-FR"/>
          </a:p>
        </p:txBody>
      </p:sp>
      <p:pic>
        <p:nvPicPr>
          <p:cNvPr id="11" name="Image 2" descr="/home/claude/creps-ia-cours/icons/eye.png"/>
          <p:cNvPicPr>
            <a:picLocks noChangeAspect="1"/>
          </p:cNvPicPr>
          <p:nvPr/>
        </p:nvPicPr>
        <p:blipFill>
          <a:blip r:embed="rId5"/>
          <a:stretch>
            <a:fillRect/>
          </a:stretch>
        </p:blipFill>
        <p:spPr>
          <a:xfrm>
            <a:off x="919521" y="3636813"/>
            <a:ext cx="209215" cy="209215"/>
          </a:xfrm>
          <a:prstGeom prst="rect">
            <a:avLst/>
          </a:prstGeom>
        </p:spPr>
      </p:pic>
      <p:sp>
        <p:nvSpPr>
          <p:cNvPr id="12" name="Text 7"/>
          <p:cNvSpPr txBox="1"/>
          <p:nvPr/>
        </p:nvSpPr>
        <p:spPr>
          <a:xfrm>
            <a:off x="1481328" y="3448812"/>
            <a:ext cx="9887407" cy="585216"/>
          </a:xfrm>
          <a:prstGeom prst="rect">
            <a:avLst/>
          </a:prstGeom>
          <a:noFill/>
          <a:ln/>
        </p:spPr>
        <p:txBody>
          <a:bodyPr wrap="square" lIns="0" tIns="0" rIns="0" bIns="0" rtlCol="0" anchor="ctr"/>
          <a:lstStyle/>
          <a:p>
            <a:pPr marL="0" indent="0" algn="l">
              <a:buNone/>
            </a:pPr>
            <a:r>
              <a:rPr lang="en-US" sz="1700" b="1" dirty="0">
                <a:solidFill>
                  <a:srgbClr val="1A1A2E"/>
                </a:solidFill>
                <a:latin typeface="Calibri" pitchFamily="34" charset="0"/>
                <a:ea typeface="Calibri" pitchFamily="34" charset="-122"/>
                <a:cs typeface="Calibri" pitchFamily="34" charset="-120"/>
              </a:rPr>
              <a:t>Aide à l'arbitrage : modélisation 3D, hors-jeu</a:t>
            </a:r>
            <a:endParaRPr lang="en-US" sz="1700" dirty="0"/>
          </a:p>
        </p:txBody>
      </p:sp>
      <p:sp>
        <p:nvSpPr>
          <p:cNvPr id="13" name="Shape 8"/>
          <p:cNvSpPr/>
          <p:nvPr/>
        </p:nvSpPr>
        <p:spPr>
          <a:xfrm>
            <a:off x="822960" y="4287012"/>
            <a:ext cx="402336" cy="402336"/>
          </a:xfrm>
          <a:prstGeom prst="ellipse">
            <a:avLst/>
          </a:prstGeom>
          <a:solidFill>
            <a:srgbClr val="E8720C"/>
          </a:solidFill>
          <a:ln/>
        </p:spPr>
        <p:txBody>
          <a:bodyPr/>
          <a:lstStyle/>
          <a:p>
            <a:endParaRPr lang="fr-FR"/>
          </a:p>
        </p:txBody>
      </p:sp>
      <p:pic>
        <p:nvPicPr>
          <p:cNvPr id="14" name="Image 3" descr="/home/claude/creps-ia-cours/icons/bolt.png"/>
          <p:cNvPicPr>
            <a:picLocks noChangeAspect="1"/>
          </p:cNvPicPr>
          <p:nvPr/>
        </p:nvPicPr>
        <p:blipFill>
          <a:blip r:embed="rId6"/>
          <a:stretch>
            <a:fillRect/>
          </a:stretch>
        </p:blipFill>
        <p:spPr>
          <a:xfrm>
            <a:off x="919521" y="4383573"/>
            <a:ext cx="209215" cy="209215"/>
          </a:xfrm>
          <a:prstGeom prst="rect">
            <a:avLst/>
          </a:prstGeom>
        </p:spPr>
      </p:pic>
      <p:sp>
        <p:nvSpPr>
          <p:cNvPr id="15" name="Text 9"/>
          <p:cNvSpPr txBox="1"/>
          <p:nvPr/>
        </p:nvSpPr>
        <p:spPr>
          <a:xfrm>
            <a:off x="1481328" y="4195572"/>
            <a:ext cx="9887407" cy="585216"/>
          </a:xfrm>
          <a:prstGeom prst="rect">
            <a:avLst/>
          </a:prstGeom>
          <a:noFill/>
          <a:ln/>
        </p:spPr>
        <p:txBody>
          <a:bodyPr wrap="square" lIns="0" tIns="0" rIns="0" bIns="0" rtlCol="0" anchor="ctr"/>
          <a:lstStyle/>
          <a:p>
            <a:pPr marL="0" indent="0" algn="l">
              <a:buNone/>
            </a:pPr>
            <a:r>
              <a:rPr lang="en-US" sz="1700" b="1" dirty="0">
                <a:solidFill>
                  <a:srgbClr val="1A1A2E"/>
                </a:solidFill>
                <a:latin typeface="Calibri" pitchFamily="34" charset="0"/>
                <a:ea typeface="Calibri" pitchFamily="34" charset="-122"/>
                <a:cs typeface="Calibri" pitchFamily="34" charset="-120"/>
              </a:rPr>
              <a:t>Équitation : détection précoce de boiterie par analyse du mouvement</a:t>
            </a:r>
            <a:endParaRPr lang="en-US" sz="1700" dirty="0"/>
          </a:p>
        </p:txBody>
      </p:sp>
      <p:sp>
        <p:nvSpPr>
          <p:cNvPr id="16" name="Shape 10"/>
          <p:cNvSpPr/>
          <p:nvPr/>
        </p:nvSpPr>
        <p:spPr>
          <a:xfrm>
            <a:off x="822960" y="5033772"/>
            <a:ext cx="402336" cy="402336"/>
          </a:xfrm>
          <a:prstGeom prst="ellipse">
            <a:avLst/>
          </a:prstGeom>
          <a:solidFill>
            <a:srgbClr val="E8720C"/>
          </a:solidFill>
          <a:ln/>
        </p:spPr>
        <p:txBody>
          <a:bodyPr/>
          <a:lstStyle/>
          <a:p>
            <a:endParaRPr lang="fr-FR"/>
          </a:p>
        </p:txBody>
      </p:sp>
      <p:pic>
        <p:nvPicPr>
          <p:cNvPr id="17" name="Image 4" descr="/home/claude/creps-ia-cours/icons/check.png"/>
          <p:cNvPicPr>
            <a:picLocks noChangeAspect="1"/>
          </p:cNvPicPr>
          <p:nvPr/>
        </p:nvPicPr>
        <p:blipFill>
          <a:blip r:embed="rId7"/>
          <a:stretch>
            <a:fillRect/>
          </a:stretch>
        </p:blipFill>
        <p:spPr>
          <a:xfrm>
            <a:off x="919521" y="5130333"/>
            <a:ext cx="209215" cy="209215"/>
          </a:xfrm>
          <a:prstGeom prst="rect">
            <a:avLst/>
          </a:prstGeom>
        </p:spPr>
      </p:pic>
      <p:sp>
        <p:nvSpPr>
          <p:cNvPr id="18" name="Text 11"/>
          <p:cNvSpPr txBox="1"/>
          <p:nvPr/>
        </p:nvSpPr>
        <p:spPr>
          <a:xfrm>
            <a:off x="1481328" y="4942332"/>
            <a:ext cx="9887407" cy="585216"/>
          </a:xfrm>
          <a:prstGeom prst="rect">
            <a:avLst/>
          </a:prstGeom>
          <a:noFill/>
          <a:ln/>
        </p:spPr>
        <p:txBody>
          <a:bodyPr wrap="square" lIns="0" tIns="0" rIns="0" bIns="0" rtlCol="0" anchor="ctr"/>
          <a:lstStyle/>
          <a:p>
            <a:pPr marL="0" indent="0" algn="l">
              <a:buNone/>
            </a:pPr>
            <a:r>
              <a:rPr lang="en-US" sz="1700" b="1" dirty="0">
                <a:solidFill>
                  <a:srgbClr val="1A1A2E"/>
                </a:solidFill>
                <a:latin typeface="Calibri" pitchFamily="34" charset="0"/>
                <a:ea typeface="Calibri" pitchFamily="34" charset="-122"/>
                <a:cs typeface="Calibri" pitchFamily="34" charset="-120"/>
              </a:rPr>
              <a:t>Natation : caméras IA de détection de noyade en piscine</a:t>
            </a:r>
            <a:endParaRPr lang="en-US" sz="1700" dirty="0"/>
          </a:p>
        </p:txBody>
      </p:sp>
      <p:sp>
        <p:nvSpPr>
          <p:cNvPr id="19" name="Shape 12"/>
          <p:cNvSpPr/>
          <p:nvPr/>
        </p:nvSpPr>
        <p:spPr>
          <a:xfrm>
            <a:off x="822960" y="5780532"/>
            <a:ext cx="402336" cy="402336"/>
          </a:xfrm>
          <a:prstGeom prst="ellipse">
            <a:avLst/>
          </a:prstGeom>
          <a:solidFill>
            <a:srgbClr val="E8720C"/>
          </a:solidFill>
          <a:ln/>
        </p:spPr>
        <p:txBody>
          <a:bodyPr/>
          <a:lstStyle/>
          <a:p>
            <a:endParaRPr lang="fr-FR"/>
          </a:p>
        </p:txBody>
      </p:sp>
      <p:pic>
        <p:nvPicPr>
          <p:cNvPr id="20" name="Image 5" descr="/home/claude/creps-ia-cours/icons/chart.png"/>
          <p:cNvPicPr>
            <a:picLocks noChangeAspect="1"/>
          </p:cNvPicPr>
          <p:nvPr/>
        </p:nvPicPr>
        <p:blipFill>
          <a:blip r:embed="rId8"/>
          <a:stretch>
            <a:fillRect/>
          </a:stretch>
        </p:blipFill>
        <p:spPr>
          <a:xfrm>
            <a:off x="919521" y="5877093"/>
            <a:ext cx="209215" cy="209215"/>
          </a:xfrm>
          <a:prstGeom prst="rect">
            <a:avLst/>
          </a:prstGeom>
        </p:spPr>
      </p:pic>
      <p:sp>
        <p:nvSpPr>
          <p:cNvPr id="21" name="Text 13"/>
          <p:cNvSpPr txBox="1"/>
          <p:nvPr/>
        </p:nvSpPr>
        <p:spPr>
          <a:xfrm>
            <a:off x="1481328" y="5689092"/>
            <a:ext cx="9887407" cy="585216"/>
          </a:xfrm>
          <a:prstGeom prst="rect">
            <a:avLst/>
          </a:prstGeom>
          <a:noFill/>
          <a:ln/>
        </p:spPr>
        <p:txBody>
          <a:bodyPr wrap="square" lIns="0" tIns="0" rIns="0" bIns="0" rtlCol="0" anchor="ctr"/>
          <a:lstStyle/>
          <a:p>
            <a:pPr marL="0" indent="0" algn="l">
              <a:buNone/>
            </a:pPr>
            <a:r>
              <a:rPr lang="en-US" sz="1700" b="1" dirty="0">
                <a:solidFill>
                  <a:srgbClr val="1A1A2E"/>
                </a:solidFill>
                <a:latin typeface="Calibri" pitchFamily="34" charset="0"/>
                <a:ea typeface="Calibri" pitchFamily="34" charset="-122"/>
                <a:cs typeface="Calibri" pitchFamily="34" charset="-120"/>
              </a:rPr>
              <a:t>Cyclisme, fitness : entraînement adapté à la donnée individuelle</a:t>
            </a:r>
            <a:endParaRPr lang="en-US" sz="17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p:bldP spid="9" grpId="0" animBg="1"/>
      <p:bldP spid="10" grpId="0" animBg="1"/>
      <p:bldP spid="11" grpId="0"/>
      <p:bldP spid="12" grpId="0" animBg="1"/>
      <p:bldP spid="13" grpId="0" animBg="1"/>
      <p:bldP spid="14" grpId="0"/>
      <p:bldP spid="15" grpId="0" animBg="1"/>
      <p:bldP spid="16" grpId="0" animBg="1"/>
      <p:bldP spid="17" grpId="0"/>
      <p:bldP spid="18" grpId="0" animBg="1"/>
      <p:bldP spid="19" grpId="0" animBg="1"/>
      <p:bldP spid="20" grpId="0"/>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DEEE0"/>
        </a:solidFill>
        <a:effectLst/>
      </p:bgPr>
    </p:bg>
    <p:spTree>
      <p:nvGrpSpPr>
        <p:cNvPr id="1" name=""/>
        <p:cNvGrpSpPr/>
        <p:nvPr/>
      </p:nvGrpSpPr>
      <p:grpSpPr>
        <a:xfrm>
          <a:off x="0" y="0"/>
          <a:ext cx="0" cy="0"/>
          <a:chOff x="0" y="0"/>
          <a:chExt cx="0" cy="0"/>
        </a:xfrm>
      </p:grpSpPr>
      <p:sp>
        <p:nvSpPr>
          <p:cNvPr id="2" name="Shape 0"/>
          <p:cNvSpPr/>
          <p:nvPr/>
        </p:nvSpPr>
        <p:spPr>
          <a:xfrm>
            <a:off x="5501488" y="1005840"/>
            <a:ext cx="1188720" cy="1188720"/>
          </a:xfrm>
          <a:prstGeom prst="ellipse">
            <a:avLst/>
          </a:prstGeom>
          <a:solidFill>
            <a:srgbClr val="E8720C"/>
          </a:solidFill>
          <a:ln/>
        </p:spPr>
        <p:txBody>
          <a:bodyPr/>
          <a:lstStyle/>
          <a:p>
            <a:endParaRPr lang="fr-FR"/>
          </a:p>
        </p:txBody>
      </p:sp>
      <p:pic>
        <p:nvPicPr>
          <p:cNvPr id="3" name="Image 0" descr="/home/claude/creps-ia-cours/icons/play.png"/>
          <p:cNvPicPr>
            <a:picLocks noChangeAspect="1"/>
          </p:cNvPicPr>
          <p:nvPr/>
        </p:nvPicPr>
        <p:blipFill>
          <a:blip r:embed="rId3"/>
          <a:stretch>
            <a:fillRect/>
          </a:stretch>
        </p:blipFill>
        <p:spPr>
          <a:xfrm>
            <a:off x="5798668" y="1303020"/>
            <a:ext cx="594360" cy="594360"/>
          </a:xfrm>
          <a:prstGeom prst="rect">
            <a:avLst/>
          </a:prstGeom>
        </p:spPr>
      </p:pic>
      <p:sp>
        <p:nvSpPr>
          <p:cNvPr id="4" name="Text 1"/>
          <p:cNvSpPr txBox="1"/>
          <p:nvPr/>
        </p:nvSpPr>
        <p:spPr>
          <a:xfrm>
            <a:off x="914400" y="2331720"/>
            <a:ext cx="10362895" cy="365760"/>
          </a:xfrm>
          <a:prstGeom prst="rect">
            <a:avLst/>
          </a:prstGeom>
          <a:noFill/>
          <a:ln/>
        </p:spPr>
        <p:txBody>
          <a:bodyPr wrap="square" lIns="0" tIns="0" rIns="0" bIns="0" rtlCol="0" anchor="ctr"/>
          <a:lstStyle/>
          <a:p>
            <a:pPr marL="0" indent="0" algn="ctr">
              <a:buNone/>
            </a:pPr>
            <a:r>
              <a:rPr lang="en-US" sz="1400" b="1" dirty="0">
                <a:solidFill>
                  <a:srgbClr val="E8720C"/>
                </a:solidFill>
                <a:latin typeface="Calibri" pitchFamily="34" charset="0"/>
                <a:ea typeface="Calibri" pitchFamily="34" charset="-122"/>
                <a:cs typeface="Calibri" pitchFamily="34" charset="-120"/>
              </a:rPr>
              <a:t>VIDÉO À PROJETER</a:t>
            </a:r>
            <a:endParaRPr lang="en-US" sz="1400" dirty="0"/>
          </a:p>
        </p:txBody>
      </p:sp>
      <p:sp>
        <p:nvSpPr>
          <p:cNvPr id="5" name="Text 2"/>
          <p:cNvSpPr txBox="1"/>
          <p:nvPr/>
        </p:nvSpPr>
        <p:spPr>
          <a:xfrm>
            <a:off x="1188720" y="2743200"/>
            <a:ext cx="9814255" cy="914400"/>
          </a:xfrm>
          <a:prstGeom prst="rect">
            <a:avLst/>
          </a:prstGeom>
          <a:noFill/>
          <a:ln/>
        </p:spPr>
        <p:txBody>
          <a:bodyPr wrap="square" lIns="0" tIns="0" rIns="0" bIns="0" rtlCol="0" anchor="ctr"/>
          <a:lstStyle/>
          <a:p>
            <a:pPr marL="0" indent="0" algn="ctr">
              <a:buNone/>
            </a:pPr>
            <a:r>
              <a:rPr lang="en-US" sz="2600" b="1" dirty="0">
                <a:solidFill>
                  <a:srgbClr val="1E2761"/>
                </a:solidFill>
                <a:latin typeface="Calibri" pitchFamily="34" charset="0"/>
                <a:ea typeface="Calibri" pitchFamily="34" charset="-122"/>
                <a:cs typeface="Calibri" pitchFamily="34" charset="-120"/>
              </a:rPr>
              <a:t>Lenovo Football AI Pro</a:t>
            </a:r>
            <a:endParaRPr lang="en-US" sz="2600" dirty="0"/>
          </a:p>
        </p:txBody>
      </p:sp>
      <p:sp>
        <p:nvSpPr>
          <p:cNvPr id="6" name="Text 3"/>
          <p:cNvSpPr txBox="1"/>
          <p:nvPr/>
        </p:nvSpPr>
        <p:spPr>
          <a:xfrm>
            <a:off x="1188720" y="3703320"/>
            <a:ext cx="9814255" cy="411480"/>
          </a:xfrm>
          <a:prstGeom prst="rect">
            <a:avLst/>
          </a:prstGeom>
          <a:noFill/>
          <a:ln/>
        </p:spPr>
        <p:txBody>
          <a:bodyPr wrap="square" lIns="0" tIns="0" rIns="0" bIns="0" rtlCol="0" anchor="ctr"/>
          <a:lstStyle/>
          <a:p>
            <a:pPr marL="0" indent="0" algn="ctr">
              <a:buNone/>
            </a:pPr>
            <a:r>
              <a:rPr lang="en-US" sz="1600" u="sng" dirty="0">
                <a:solidFill>
                  <a:srgbClr val="1E2761"/>
                </a:solidFill>
                <a:latin typeface="Calibri" pitchFamily="34" charset="0"/>
                <a:ea typeface="Calibri" pitchFamily="34" charset="-122"/>
                <a:cs typeface="Calibri" pitchFamily="34" charset="-120"/>
                <a:hlinkClick r:id="rId4">
                  <a:extLst>
                    <a:ext uri="{A12FA001-AC4F-418D-AE19-62706E023703}">
                      <ahyp:hlinkClr xmlns:ahyp="http://schemas.microsoft.com/office/drawing/2018/hyperlinkcolor" val="tx"/>
                    </a:ext>
                  </a:extLst>
                </a:hlinkClick>
              </a:rPr>
              <a:t>https://www.youtube.com/shorts/wzWYH5sb-yE</a:t>
            </a:r>
            <a:endParaRPr lang="en-US" sz="1600" dirty="0"/>
          </a:p>
        </p:txBody>
      </p:sp>
      <p:sp>
        <p:nvSpPr>
          <p:cNvPr id="7" name="Shape 4"/>
          <p:cNvSpPr/>
          <p:nvPr/>
        </p:nvSpPr>
        <p:spPr>
          <a:xfrm>
            <a:off x="4632808" y="4251960"/>
            <a:ext cx="2926080" cy="457200"/>
          </a:xfrm>
          <a:prstGeom prst="roundRect">
            <a:avLst>
              <a:gd name="adj" fmla="val 50000"/>
            </a:avLst>
          </a:prstGeom>
          <a:solidFill>
            <a:srgbClr val="FFFFFF"/>
          </a:solidFill>
          <a:ln/>
        </p:spPr>
        <p:txBody>
          <a:bodyPr/>
          <a:lstStyle/>
          <a:p>
            <a:endParaRPr lang="fr-FR"/>
          </a:p>
        </p:txBody>
      </p:sp>
      <p:sp>
        <p:nvSpPr>
          <p:cNvPr id="8" name="Text 5"/>
          <p:cNvSpPr txBox="1"/>
          <p:nvPr/>
        </p:nvSpPr>
        <p:spPr>
          <a:xfrm>
            <a:off x="4632808" y="4251960"/>
            <a:ext cx="2926080" cy="457200"/>
          </a:xfrm>
          <a:prstGeom prst="rect">
            <a:avLst/>
          </a:prstGeom>
          <a:noFill/>
          <a:ln/>
        </p:spPr>
        <p:txBody>
          <a:bodyPr wrap="square" lIns="0" tIns="0" rIns="0" bIns="0" rtlCol="0" anchor="ctr"/>
          <a:lstStyle/>
          <a:p>
            <a:pPr marL="0" indent="0" algn="ctr">
              <a:buNone/>
            </a:pPr>
            <a:r>
              <a:rPr lang="en-US" sz="1300" b="1" dirty="0">
                <a:solidFill>
                  <a:srgbClr val="1E2761"/>
                </a:solidFill>
                <a:latin typeface="Calibri" pitchFamily="34" charset="0"/>
                <a:ea typeface="Calibri" pitchFamily="34" charset="-122"/>
                <a:cs typeface="Calibri" pitchFamily="34" charset="-120"/>
              </a:rPr>
              <a:t>≈40 s  •  doublée en français</a:t>
            </a:r>
            <a:endParaRPr lang="en-US" sz="1300" dirty="0"/>
          </a:p>
        </p:txBody>
      </p:sp>
      <p:sp>
        <p:nvSpPr>
          <p:cNvPr id="9" name="Text 6"/>
          <p:cNvSpPr txBox="1"/>
          <p:nvPr/>
        </p:nvSpPr>
        <p:spPr>
          <a:xfrm>
            <a:off x="1828800" y="4983480"/>
            <a:ext cx="8534095" cy="1188720"/>
          </a:xfrm>
          <a:prstGeom prst="rect">
            <a:avLst/>
          </a:prstGeom>
          <a:noFill/>
          <a:ln/>
        </p:spPr>
        <p:txBody>
          <a:bodyPr wrap="square" lIns="0" tIns="0" rIns="0" bIns="0" rtlCol="0" anchor="ctr"/>
          <a:lstStyle/>
          <a:p>
            <a:pPr marL="0" indent="0" algn="ctr">
              <a:buNone/>
            </a:pPr>
            <a:r>
              <a:rPr lang="en-US" sz="1400" i="1" dirty="0">
                <a:solidFill>
                  <a:srgbClr val="6B7280"/>
                </a:solidFill>
                <a:latin typeface="Calibri" pitchFamily="34" charset="0"/>
                <a:ea typeface="Calibri" pitchFamily="34" charset="-122"/>
                <a:cs typeface="Calibri" pitchFamily="34" charset="-120"/>
              </a:rPr>
              <a:t>Short officiel Lenovo : vraies images de match avec l'IA d'analyse tactique en surimpression.</a:t>
            </a:r>
            <a:endParaRPr lang="en-US" sz="1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911535" cy="365760"/>
          </a:xfrm>
          <a:prstGeom prst="rect">
            <a:avLst/>
          </a:prstGeom>
          <a:noFill/>
          <a:ln/>
        </p:spPr>
        <p:txBody>
          <a:bodyPr wrap="square" lIns="0" tIns="0" rIns="0" bIns="0" rtlCol="0" anchor="ctr"/>
          <a:lstStyle/>
          <a:p>
            <a:pPr marL="0" indent="0">
              <a:buNone/>
            </a:pPr>
            <a:r>
              <a:rPr lang="en-US" sz="1400" b="1" kern="0" spc="100" dirty="0">
                <a:solidFill>
                  <a:srgbClr val="E8720C"/>
                </a:solidFill>
                <a:latin typeface="Calibri" pitchFamily="34" charset="0"/>
                <a:ea typeface="Calibri" pitchFamily="34" charset="-122"/>
                <a:cs typeface="Calibri" pitchFamily="34" charset="-120"/>
              </a:rPr>
              <a:t>VIE QUOTIDIENNE, SANTÉ, ENTREPRISE, ÉDUCATION</a:t>
            </a:r>
            <a:endParaRPr lang="en-US" sz="1400" dirty="0"/>
          </a:p>
        </p:txBody>
      </p:sp>
      <p:sp>
        <p:nvSpPr>
          <p:cNvPr id="3" name="Text 1"/>
          <p:cNvSpPr txBox="1"/>
          <p:nvPr/>
        </p:nvSpPr>
        <p:spPr>
          <a:xfrm>
            <a:off x="640080" y="713232"/>
            <a:ext cx="10911535" cy="822960"/>
          </a:xfrm>
          <a:prstGeom prst="rect">
            <a:avLst/>
          </a:prstGeom>
          <a:noFill/>
          <a:ln/>
        </p:spPr>
        <p:txBody>
          <a:bodyPr wrap="square" lIns="0" tIns="0" rIns="0" bIns="0" rtlCol="0" anchor="ctr"/>
          <a:lstStyle/>
          <a:p>
            <a:pPr marL="0" indent="0">
              <a:buNone/>
            </a:pPr>
            <a:r>
              <a:rPr lang="en-US" sz="3400" b="1" dirty="0">
                <a:solidFill>
                  <a:srgbClr val="1E2761"/>
                </a:solidFill>
                <a:latin typeface="Calibri" pitchFamily="34" charset="0"/>
                <a:ea typeface="Calibri" pitchFamily="34" charset="-122"/>
                <a:cs typeface="Calibri" pitchFamily="34" charset="-120"/>
              </a:rPr>
              <a:t>Et partout ailleurs</a:t>
            </a:r>
            <a:endParaRPr lang="en-US" sz="3400" dirty="0"/>
          </a:p>
        </p:txBody>
      </p:sp>
      <p:sp>
        <p:nvSpPr>
          <p:cNvPr id="4" name="Shape 2"/>
          <p:cNvSpPr/>
          <p:nvPr/>
        </p:nvSpPr>
        <p:spPr>
          <a:xfrm>
            <a:off x="822960" y="2093976"/>
            <a:ext cx="457200" cy="457200"/>
          </a:xfrm>
          <a:prstGeom prst="ellipse">
            <a:avLst/>
          </a:prstGeom>
          <a:solidFill>
            <a:srgbClr val="E8720C"/>
          </a:solidFill>
          <a:ln/>
        </p:spPr>
        <p:txBody>
          <a:bodyPr/>
          <a:lstStyle/>
          <a:p>
            <a:endParaRPr lang="fr-FR"/>
          </a:p>
        </p:txBody>
      </p:sp>
      <p:pic>
        <p:nvPicPr>
          <p:cNvPr id="5" name="Image 0" descr="/home/claude/creps-ia-cours/icons/gears.png"/>
          <p:cNvPicPr>
            <a:picLocks noChangeAspect="1"/>
          </p:cNvPicPr>
          <p:nvPr/>
        </p:nvPicPr>
        <p:blipFill>
          <a:blip r:embed="rId3"/>
          <a:stretch>
            <a:fillRect/>
          </a:stretch>
        </p:blipFill>
        <p:spPr>
          <a:xfrm>
            <a:off x="932688" y="2203704"/>
            <a:ext cx="237744" cy="237744"/>
          </a:xfrm>
          <a:prstGeom prst="rect">
            <a:avLst/>
          </a:prstGeom>
        </p:spPr>
      </p:pic>
      <p:sp>
        <p:nvSpPr>
          <p:cNvPr id="6" name="Text 3"/>
          <p:cNvSpPr txBox="1"/>
          <p:nvPr/>
        </p:nvSpPr>
        <p:spPr>
          <a:xfrm>
            <a:off x="1536192" y="2002536"/>
            <a:ext cx="9832543" cy="640080"/>
          </a:xfrm>
          <a:prstGeom prst="rect">
            <a:avLst/>
          </a:prstGeom>
          <a:noFill/>
          <a:ln/>
        </p:spPr>
        <p:txBody>
          <a:bodyPr wrap="square" lIns="0" tIns="0" rIns="0" bIns="0" rtlCol="0" anchor="ctr"/>
          <a:lstStyle/>
          <a:p>
            <a:pPr marL="0" indent="0" algn="l">
              <a:buNone/>
            </a:pPr>
            <a:r>
              <a:rPr lang="en-US" sz="1900" b="1" dirty="0">
                <a:solidFill>
                  <a:srgbClr val="1A1A2E"/>
                </a:solidFill>
                <a:latin typeface="Calibri" pitchFamily="34" charset="0"/>
                <a:ea typeface="Calibri" pitchFamily="34" charset="-122"/>
                <a:cs typeface="Calibri" pitchFamily="34" charset="-120"/>
              </a:rPr>
              <a:t>Lave-linge et réfrigérateur connectés</a:t>
            </a:r>
            <a:endParaRPr lang="en-US" sz="1900" dirty="0"/>
          </a:p>
        </p:txBody>
      </p:sp>
      <p:sp>
        <p:nvSpPr>
          <p:cNvPr id="7" name="Shape 4"/>
          <p:cNvSpPr/>
          <p:nvPr/>
        </p:nvSpPr>
        <p:spPr>
          <a:xfrm>
            <a:off x="822960" y="2990088"/>
            <a:ext cx="457200" cy="457200"/>
          </a:xfrm>
          <a:prstGeom prst="ellipse">
            <a:avLst/>
          </a:prstGeom>
          <a:solidFill>
            <a:srgbClr val="E8720C"/>
          </a:solidFill>
          <a:ln/>
        </p:spPr>
        <p:txBody>
          <a:bodyPr/>
          <a:lstStyle/>
          <a:p>
            <a:endParaRPr lang="fr-FR"/>
          </a:p>
        </p:txBody>
      </p:sp>
      <p:pic>
        <p:nvPicPr>
          <p:cNvPr id="8" name="Image 1" descr="/home/claude/creps-ia-cours/icons/heart.png"/>
          <p:cNvPicPr>
            <a:picLocks noChangeAspect="1"/>
          </p:cNvPicPr>
          <p:nvPr/>
        </p:nvPicPr>
        <p:blipFill>
          <a:blip r:embed="rId4"/>
          <a:stretch>
            <a:fillRect/>
          </a:stretch>
        </p:blipFill>
        <p:spPr>
          <a:xfrm>
            <a:off x="932688" y="3099816"/>
            <a:ext cx="237744" cy="237744"/>
          </a:xfrm>
          <a:prstGeom prst="rect">
            <a:avLst/>
          </a:prstGeom>
        </p:spPr>
      </p:pic>
      <p:sp>
        <p:nvSpPr>
          <p:cNvPr id="9" name="Text 5"/>
          <p:cNvSpPr txBox="1"/>
          <p:nvPr/>
        </p:nvSpPr>
        <p:spPr>
          <a:xfrm>
            <a:off x="1536192" y="2898648"/>
            <a:ext cx="9832543" cy="640080"/>
          </a:xfrm>
          <a:prstGeom prst="rect">
            <a:avLst/>
          </a:prstGeom>
          <a:noFill/>
          <a:ln/>
        </p:spPr>
        <p:txBody>
          <a:bodyPr wrap="square" lIns="0" tIns="0" rIns="0" bIns="0" rtlCol="0" anchor="ctr"/>
          <a:lstStyle/>
          <a:p>
            <a:pPr marL="0" indent="0" algn="l">
              <a:buNone/>
            </a:pPr>
            <a:r>
              <a:rPr lang="en-US" sz="1900" b="1" dirty="0">
                <a:solidFill>
                  <a:srgbClr val="1A1A2E"/>
                </a:solidFill>
                <a:latin typeface="Calibri" pitchFamily="34" charset="0"/>
                <a:ea typeface="Calibri" pitchFamily="34" charset="-122"/>
                <a:cs typeface="Calibri" pitchFamily="34" charset="-120"/>
              </a:rPr>
              <a:t>Détection précoce de maladies de la peau</a:t>
            </a:r>
            <a:endParaRPr lang="en-US" sz="1900" dirty="0"/>
          </a:p>
        </p:txBody>
      </p:sp>
      <p:sp>
        <p:nvSpPr>
          <p:cNvPr id="10" name="Shape 6"/>
          <p:cNvSpPr/>
          <p:nvPr/>
        </p:nvSpPr>
        <p:spPr>
          <a:xfrm>
            <a:off x="822960" y="3886200"/>
            <a:ext cx="457200" cy="457200"/>
          </a:xfrm>
          <a:prstGeom prst="ellipse">
            <a:avLst/>
          </a:prstGeom>
          <a:solidFill>
            <a:srgbClr val="E8720C"/>
          </a:solidFill>
          <a:ln/>
        </p:spPr>
        <p:txBody>
          <a:bodyPr/>
          <a:lstStyle/>
          <a:p>
            <a:endParaRPr lang="fr-FR"/>
          </a:p>
        </p:txBody>
      </p:sp>
      <p:pic>
        <p:nvPicPr>
          <p:cNvPr id="11" name="Image 2" descr="/home/claude/creps-ia-cours/icons/chart.png"/>
          <p:cNvPicPr>
            <a:picLocks noChangeAspect="1"/>
          </p:cNvPicPr>
          <p:nvPr/>
        </p:nvPicPr>
        <p:blipFill>
          <a:blip r:embed="rId5"/>
          <a:stretch>
            <a:fillRect/>
          </a:stretch>
        </p:blipFill>
        <p:spPr>
          <a:xfrm>
            <a:off x="932688" y="3995928"/>
            <a:ext cx="237744" cy="237744"/>
          </a:xfrm>
          <a:prstGeom prst="rect">
            <a:avLst/>
          </a:prstGeom>
        </p:spPr>
      </p:pic>
      <p:sp>
        <p:nvSpPr>
          <p:cNvPr id="12" name="Text 7"/>
          <p:cNvSpPr txBox="1"/>
          <p:nvPr/>
        </p:nvSpPr>
        <p:spPr>
          <a:xfrm>
            <a:off x="1536192" y="3794760"/>
            <a:ext cx="9832543" cy="640080"/>
          </a:xfrm>
          <a:prstGeom prst="rect">
            <a:avLst/>
          </a:prstGeom>
          <a:noFill/>
          <a:ln/>
        </p:spPr>
        <p:txBody>
          <a:bodyPr wrap="square" lIns="0" tIns="0" rIns="0" bIns="0" rtlCol="0" anchor="ctr"/>
          <a:lstStyle/>
          <a:p>
            <a:pPr marL="0" indent="0" algn="l">
              <a:buNone/>
            </a:pPr>
            <a:r>
              <a:rPr lang="en-US" sz="1900" b="1" dirty="0">
                <a:solidFill>
                  <a:srgbClr val="1A1A2E"/>
                </a:solidFill>
                <a:latin typeface="Calibri" pitchFamily="34" charset="0"/>
                <a:ea typeface="Calibri" pitchFamily="34" charset="-122"/>
                <a:cs typeface="Calibri" pitchFamily="34" charset="-120"/>
              </a:rPr>
              <a:t>Maintenance prédictive d'une machine</a:t>
            </a:r>
            <a:endParaRPr lang="en-US" sz="1900" dirty="0"/>
          </a:p>
        </p:txBody>
      </p:sp>
      <p:sp>
        <p:nvSpPr>
          <p:cNvPr id="13" name="Shape 8"/>
          <p:cNvSpPr/>
          <p:nvPr/>
        </p:nvSpPr>
        <p:spPr>
          <a:xfrm>
            <a:off x="822960" y="4782312"/>
            <a:ext cx="457200" cy="457200"/>
          </a:xfrm>
          <a:prstGeom prst="ellipse">
            <a:avLst/>
          </a:prstGeom>
          <a:solidFill>
            <a:srgbClr val="E8720C"/>
          </a:solidFill>
          <a:ln/>
        </p:spPr>
        <p:txBody>
          <a:bodyPr/>
          <a:lstStyle/>
          <a:p>
            <a:endParaRPr lang="fr-FR"/>
          </a:p>
        </p:txBody>
      </p:sp>
      <p:pic>
        <p:nvPicPr>
          <p:cNvPr id="14" name="Image 3" descr="/home/claude/creps-ia-cours/icons/graduation.png"/>
          <p:cNvPicPr>
            <a:picLocks noChangeAspect="1"/>
          </p:cNvPicPr>
          <p:nvPr/>
        </p:nvPicPr>
        <p:blipFill>
          <a:blip r:embed="rId6"/>
          <a:stretch>
            <a:fillRect/>
          </a:stretch>
        </p:blipFill>
        <p:spPr>
          <a:xfrm>
            <a:off x="932688" y="4892040"/>
            <a:ext cx="237744" cy="237744"/>
          </a:xfrm>
          <a:prstGeom prst="rect">
            <a:avLst/>
          </a:prstGeom>
        </p:spPr>
      </p:pic>
      <p:sp>
        <p:nvSpPr>
          <p:cNvPr id="15" name="Text 9"/>
          <p:cNvSpPr txBox="1"/>
          <p:nvPr/>
        </p:nvSpPr>
        <p:spPr>
          <a:xfrm>
            <a:off x="1536192" y="4690872"/>
            <a:ext cx="9832543" cy="640080"/>
          </a:xfrm>
          <a:prstGeom prst="rect">
            <a:avLst/>
          </a:prstGeom>
          <a:noFill/>
          <a:ln/>
        </p:spPr>
        <p:txBody>
          <a:bodyPr wrap="square" lIns="0" tIns="0" rIns="0" bIns="0" rtlCol="0" anchor="ctr"/>
          <a:lstStyle/>
          <a:p>
            <a:pPr marL="0" indent="0" algn="l">
              <a:buNone/>
            </a:pPr>
            <a:r>
              <a:rPr lang="en-US" sz="1900" b="1" dirty="0">
                <a:solidFill>
                  <a:srgbClr val="1A1A2E"/>
                </a:solidFill>
                <a:latin typeface="Calibri" pitchFamily="34" charset="0"/>
                <a:ea typeface="Calibri" pitchFamily="34" charset="-122"/>
                <a:cs typeface="Calibri" pitchFamily="34" charset="-120"/>
              </a:rPr>
              <a:t>Rythme d'apprentissage adapté à l'élève</a:t>
            </a:r>
            <a:endParaRPr lang="en-US" sz="1900" dirty="0"/>
          </a:p>
        </p:txBody>
      </p:sp>
      <p:sp>
        <p:nvSpPr>
          <p:cNvPr id="16" name="Shape 10"/>
          <p:cNvSpPr/>
          <p:nvPr/>
        </p:nvSpPr>
        <p:spPr>
          <a:xfrm>
            <a:off x="822960" y="5678424"/>
            <a:ext cx="457200" cy="457200"/>
          </a:xfrm>
          <a:prstGeom prst="ellipse">
            <a:avLst/>
          </a:prstGeom>
          <a:solidFill>
            <a:srgbClr val="E8720C"/>
          </a:solidFill>
          <a:ln/>
        </p:spPr>
        <p:txBody>
          <a:bodyPr/>
          <a:lstStyle/>
          <a:p>
            <a:endParaRPr lang="fr-FR"/>
          </a:p>
        </p:txBody>
      </p:sp>
      <p:pic>
        <p:nvPicPr>
          <p:cNvPr id="17" name="Image 4" descr="/home/claude/creps-ia-cours/icons/camera.png"/>
          <p:cNvPicPr>
            <a:picLocks noChangeAspect="1"/>
          </p:cNvPicPr>
          <p:nvPr/>
        </p:nvPicPr>
        <p:blipFill>
          <a:blip r:embed="rId7"/>
          <a:stretch>
            <a:fillRect/>
          </a:stretch>
        </p:blipFill>
        <p:spPr>
          <a:xfrm>
            <a:off x="932688" y="5788152"/>
            <a:ext cx="237744" cy="237744"/>
          </a:xfrm>
          <a:prstGeom prst="rect">
            <a:avLst/>
          </a:prstGeom>
        </p:spPr>
      </p:pic>
      <p:sp>
        <p:nvSpPr>
          <p:cNvPr id="18" name="Text 11"/>
          <p:cNvSpPr txBox="1"/>
          <p:nvPr/>
        </p:nvSpPr>
        <p:spPr>
          <a:xfrm>
            <a:off x="1536192" y="5586984"/>
            <a:ext cx="9832543" cy="640080"/>
          </a:xfrm>
          <a:prstGeom prst="rect">
            <a:avLst/>
          </a:prstGeom>
          <a:noFill/>
          <a:ln/>
        </p:spPr>
        <p:txBody>
          <a:bodyPr wrap="square" lIns="0" tIns="0" rIns="0" bIns="0" rtlCol="0" anchor="ctr"/>
          <a:lstStyle/>
          <a:p>
            <a:pPr marL="0" indent="0" algn="l">
              <a:buNone/>
            </a:pPr>
            <a:r>
              <a:rPr lang="en-US" sz="1900" b="1" dirty="0">
                <a:solidFill>
                  <a:srgbClr val="1A1A2E"/>
                </a:solidFill>
                <a:latin typeface="Calibri" pitchFamily="34" charset="0"/>
                <a:ea typeface="Calibri" pitchFamily="34" charset="-122"/>
                <a:cs typeface="Calibri" pitchFamily="34" charset="-120"/>
              </a:rPr>
              <a:t>Restauration de vieux films, génération d'images</a:t>
            </a:r>
            <a:endParaRPr lang="en-US" sz="19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p:bldP spid="9" grpId="0" animBg="1"/>
      <p:bldP spid="10" grpId="0" animBg="1"/>
      <p:bldP spid="11" grpId="0"/>
      <p:bldP spid="12" grpId="0" animBg="1"/>
      <p:bldP spid="13" grpId="0" animBg="1"/>
      <p:bldP spid="14" grpId="0"/>
      <p:bldP spid="15" grpId="0" animBg="1"/>
      <p:bldP spid="16" grpId="0" animBg="1"/>
      <p:bldP spid="17" grpId="0"/>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5318608" y="1828800"/>
            <a:ext cx="1554480" cy="1554480"/>
          </a:xfrm>
          <a:prstGeom prst="ellipse">
            <a:avLst/>
          </a:prstGeom>
          <a:solidFill>
            <a:srgbClr val="E8720C"/>
          </a:solidFill>
          <a:ln/>
        </p:spPr>
        <p:txBody>
          <a:bodyPr/>
          <a:lstStyle/>
          <a:p>
            <a:endParaRPr lang="fr-FR"/>
          </a:p>
        </p:txBody>
      </p:sp>
      <p:pic>
        <p:nvPicPr>
          <p:cNvPr id="3" name="Image 0" descr="/home/claude/creps-ia-cours/icons/rocket.png"/>
          <p:cNvPicPr>
            <a:picLocks noChangeAspect="1"/>
          </p:cNvPicPr>
          <p:nvPr/>
        </p:nvPicPr>
        <p:blipFill>
          <a:blip r:embed="rId3"/>
          <a:stretch>
            <a:fillRect/>
          </a:stretch>
        </p:blipFill>
        <p:spPr>
          <a:xfrm>
            <a:off x="5707228" y="2217420"/>
            <a:ext cx="777240" cy="777240"/>
          </a:xfrm>
          <a:prstGeom prst="rect">
            <a:avLst/>
          </a:prstGeom>
        </p:spPr>
      </p:pic>
      <p:sp>
        <p:nvSpPr>
          <p:cNvPr id="4" name="Text 1"/>
          <p:cNvSpPr txBox="1"/>
          <p:nvPr/>
        </p:nvSpPr>
        <p:spPr>
          <a:xfrm>
            <a:off x="914400" y="3611880"/>
            <a:ext cx="10362895" cy="91440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Les nouveautés 2026</a:t>
            </a:r>
            <a:endParaRPr lang="en-US" sz="3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911535" cy="365760"/>
          </a:xfrm>
          <a:prstGeom prst="rect">
            <a:avLst/>
          </a:prstGeom>
          <a:noFill/>
          <a:ln/>
        </p:spPr>
        <p:txBody>
          <a:bodyPr wrap="square" lIns="0" tIns="0" rIns="0" bIns="0" rtlCol="0" anchor="ctr"/>
          <a:lstStyle/>
          <a:p>
            <a:pPr marL="0" indent="0">
              <a:buNone/>
            </a:pPr>
            <a:r>
              <a:rPr lang="en-US" sz="1400" b="1" kern="0" spc="100" dirty="0">
                <a:solidFill>
                  <a:srgbClr val="E8720C"/>
                </a:solidFill>
                <a:latin typeface="Calibri" pitchFamily="34" charset="0"/>
                <a:ea typeface="Calibri" pitchFamily="34" charset="-122"/>
                <a:cs typeface="Calibri" pitchFamily="34" charset="-120"/>
              </a:rPr>
              <a:t>NOUVEAUTÉ N°1</a:t>
            </a:r>
            <a:endParaRPr lang="en-US" sz="1400" dirty="0"/>
          </a:p>
        </p:txBody>
      </p:sp>
      <p:sp>
        <p:nvSpPr>
          <p:cNvPr id="3" name="Text 1"/>
          <p:cNvSpPr txBox="1"/>
          <p:nvPr/>
        </p:nvSpPr>
        <p:spPr>
          <a:xfrm>
            <a:off x="640080" y="713232"/>
            <a:ext cx="10911535" cy="822960"/>
          </a:xfrm>
          <a:prstGeom prst="rect">
            <a:avLst/>
          </a:prstGeom>
          <a:noFill/>
          <a:ln/>
        </p:spPr>
        <p:txBody>
          <a:bodyPr wrap="square" lIns="0" tIns="0" rIns="0" bIns="0" rtlCol="0" anchor="ctr"/>
          <a:lstStyle/>
          <a:p>
            <a:pPr marL="0" indent="0">
              <a:buNone/>
            </a:pPr>
            <a:r>
              <a:rPr lang="en-US" sz="3400" b="1" dirty="0">
                <a:solidFill>
                  <a:srgbClr val="1E2761"/>
                </a:solidFill>
                <a:latin typeface="Calibri" pitchFamily="34" charset="0"/>
                <a:ea typeface="Calibri" pitchFamily="34" charset="-122"/>
                <a:cs typeface="Calibri" pitchFamily="34" charset="-120"/>
              </a:rPr>
              <a:t>Les agents IA autonomes</a:t>
            </a:r>
            <a:endParaRPr lang="en-US" sz="3400" dirty="0"/>
          </a:p>
        </p:txBody>
      </p:sp>
      <p:sp>
        <p:nvSpPr>
          <p:cNvPr id="4" name="Shape 2"/>
          <p:cNvSpPr/>
          <p:nvPr/>
        </p:nvSpPr>
        <p:spPr>
          <a:xfrm>
            <a:off x="822960" y="2711196"/>
            <a:ext cx="566928" cy="566928"/>
          </a:xfrm>
          <a:prstGeom prst="ellipse">
            <a:avLst/>
          </a:prstGeom>
          <a:solidFill>
            <a:srgbClr val="E8720C"/>
          </a:solidFill>
          <a:ln/>
        </p:spPr>
        <p:txBody>
          <a:bodyPr/>
          <a:lstStyle/>
          <a:p>
            <a:endParaRPr lang="fr-FR"/>
          </a:p>
        </p:txBody>
      </p:sp>
      <p:pic>
        <p:nvPicPr>
          <p:cNvPr id="5" name="Image 0" descr="/home/claude/creps-ia-cours/icons/bolt.png"/>
          <p:cNvPicPr>
            <a:picLocks noChangeAspect="1"/>
          </p:cNvPicPr>
          <p:nvPr/>
        </p:nvPicPr>
        <p:blipFill>
          <a:blip r:embed="rId3"/>
          <a:stretch>
            <a:fillRect/>
          </a:stretch>
        </p:blipFill>
        <p:spPr>
          <a:xfrm>
            <a:off x="959023" y="2847259"/>
            <a:ext cx="294803" cy="294803"/>
          </a:xfrm>
          <a:prstGeom prst="rect">
            <a:avLst/>
          </a:prstGeom>
        </p:spPr>
      </p:pic>
      <p:sp>
        <p:nvSpPr>
          <p:cNvPr id="6" name="Text 3"/>
          <p:cNvSpPr txBox="1"/>
          <p:nvPr/>
        </p:nvSpPr>
        <p:spPr>
          <a:xfrm>
            <a:off x="1645920" y="2619756"/>
            <a:ext cx="9722815" cy="749808"/>
          </a:xfrm>
          <a:prstGeom prst="rect">
            <a:avLst/>
          </a:prstGeom>
          <a:noFill/>
          <a:ln/>
        </p:spPr>
        <p:txBody>
          <a:bodyPr wrap="square" lIns="0" tIns="0" rIns="0" bIns="0" rtlCol="0" anchor="ctr"/>
          <a:lstStyle/>
          <a:p>
            <a:pPr marL="0" indent="0" algn="l">
              <a:buNone/>
            </a:pPr>
            <a:r>
              <a:rPr lang="en-US" sz="2200" b="1" dirty="0">
                <a:solidFill>
                  <a:srgbClr val="1A1A2E"/>
                </a:solidFill>
                <a:latin typeface="Calibri" pitchFamily="34" charset="0"/>
                <a:ea typeface="Calibri" pitchFamily="34" charset="-122"/>
                <a:cs typeface="Calibri" pitchFamily="34" charset="-120"/>
              </a:rPr>
              <a:t>Ils agissent seuls : chercher, remplir, envoyer, réserver</a:t>
            </a:r>
            <a:endParaRPr lang="en-US" sz="2200" dirty="0"/>
          </a:p>
        </p:txBody>
      </p:sp>
      <p:sp>
        <p:nvSpPr>
          <p:cNvPr id="7" name="Shape 4"/>
          <p:cNvSpPr/>
          <p:nvPr/>
        </p:nvSpPr>
        <p:spPr>
          <a:xfrm>
            <a:off x="822960" y="4951476"/>
            <a:ext cx="566928" cy="566928"/>
          </a:xfrm>
          <a:prstGeom prst="ellipse">
            <a:avLst/>
          </a:prstGeom>
          <a:solidFill>
            <a:srgbClr val="E8720C"/>
          </a:solidFill>
          <a:ln/>
        </p:spPr>
        <p:txBody>
          <a:bodyPr/>
          <a:lstStyle/>
          <a:p>
            <a:endParaRPr lang="fr-FR"/>
          </a:p>
        </p:txBody>
      </p:sp>
      <p:pic>
        <p:nvPicPr>
          <p:cNvPr id="8" name="Image 1" descr="/home/claude/creps-ia-cours/icons/check.png"/>
          <p:cNvPicPr>
            <a:picLocks noChangeAspect="1"/>
          </p:cNvPicPr>
          <p:nvPr/>
        </p:nvPicPr>
        <p:blipFill>
          <a:blip r:embed="rId4"/>
          <a:stretch>
            <a:fillRect/>
          </a:stretch>
        </p:blipFill>
        <p:spPr>
          <a:xfrm>
            <a:off x="959023" y="5087539"/>
            <a:ext cx="294803" cy="294803"/>
          </a:xfrm>
          <a:prstGeom prst="rect">
            <a:avLst/>
          </a:prstGeom>
        </p:spPr>
      </p:pic>
      <p:sp>
        <p:nvSpPr>
          <p:cNvPr id="9" name="Text 5"/>
          <p:cNvSpPr txBox="1"/>
          <p:nvPr/>
        </p:nvSpPr>
        <p:spPr>
          <a:xfrm>
            <a:off x="1645920" y="4860036"/>
            <a:ext cx="9722815" cy="749808"/>
          </a:xfrm>
          <a:prstGeom prst="rect">
            <a:avLst/>
          </a:prstGeom>
          <a:noFill/>
          <a:ln/>
        </p:spPr>
        <p:txBody>
          <a:bodyPr wrap="square" lIns="0" tIns="0" rIns="0" bIns="0" rtlCol="0" anchor="ctr"/>
          <a:lstStyle/>
          <a:p>
            <a:pPr marL="0" indent="0" algn="l">
              <a:buNone/>
            </a:pPr>
            <a:r>
              <a:rPr lang="en-US" sz="2200" b="1" dirty="0">
                <a:solidFill>
                  <a:srgbClr val="1A1A2E"/>
                </a:solidFill>
                <a:latin typeface="Calibri" pitchFamily="34" charset="0"/>
                <a:ea typeface="Calibri" pitchFamily="34" charset="-122"/>
                <a:cs typeface="Calibri" pitchFamily="34" charset="-120"/>
              </a:rPr>
              <a:t>Puis vérifient le résultat et corrigent si besoin</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638648" y="1097280"/>
            <a:ext cx="914400" cy="914400"/>
          </a:xfrm>
          <a:prstGeom prst="ellipse">
            <a:avLst/>
          </a:prstGeom>
          <a:solidFill>
            <a:srgbClr val="E8720C"/>
          </a:solidFill>
          <a:ln/>
        </p:spPr>
        <p:txBody>
          <a:bodyPr/>
          <a:lstStyle/>
          <a:p>
            <a:endParaRPr lang="fr-FR"/>
          </a:p>
        </p:txBody>
      </p:sp>
      <p:pic>
        <p:nvPicPr>
          <p:cNvPr id="3" name="Image 0" descr="/home/claude/creps-ia-cours/icons/question.png"/>
          <p:cNvPicPr>
            <a:picLocks noChangeAspect="1"/>
          </p:cNvPicPr>
          <p:nvPr/>
        </p:nvPicPr>
        <p:blipFill>
          <a:blip r:embed="rId3"/>
          <a:stretch>
            <a:fillRect/>
          </a:stretch>
        </p:blipFill>
        <p:spPr>
          <a:xfrm>
            <a:off x="5867248" y="1325880"/>
            <a:ext cx="457200" cy="457200"/>
          </a:xfrm>
          <a:prstGeom prst="rect">
            <a:avLst/>
          </a:prstGeom>
        </p:spPr>
      </p:pic>
      <p:sp>
        <p:nvSpPr>
          <p:cNvPr id="4" name="Text 1"/>
          <p:cNvSpPr txBox="1"/>
          <p:nvPr/>
        </p:nvSpPr>
        <p:spPr>
          <a:xfrm>
            <a:off x="914400" y="2331720"/>
            <a:ext cx="10362895" cy="365760"/>
          </a:xfrm>
          <a:prstGeom prst="rect">
            <a:avLst/>
          </a:prstGeom>
          <a:noFill/>
          <a:ln/>
        </p:spPr>
        <p:txBody>
          <a:bodyPr wrap="square" lIns="0" tIns="0" rIns="0" bIns="0" rtlCol="0" anchor="ctr"/>
          <a:lstStyle/>
          <a:p>
            <a:pPr marL="0" indent="0" algn="ctr">
              <a:buNone/>
            </a:pPr>
            <a:r>
              <a:rPr lang="en-US" sz="1400" b="1" dirty="0">
                <a:solidFill>
                  <a:srgbClr val="E8720C"/>
                </a:solidFill>
                <a:latin typeface="Calibri" pitchFamily="34" charset="0"/>
                <a:ea typeface="Calibri" pitchFamily="34" charset="-122"/>
                <a:cs typeface="Calibri" pitchFamily="34" charset="-120"/>
              </a:rPr>
              <a:t>NOUVEAUTÉ N°2</a:t>
            </a:r>
            <a:endParaRPr lang="en-US" sz="1400" dirty="0"/>
          </a:p>
        </p:txBody>
      </p:sp>
      <p:sp>
        <p:nvSpPr>
          <p:cNvPr id="5" name="Text 2"/>
          <p:cNvSpPr txBox="1"/>
          <p:nvPr/>
        </p:nvSpPr>
        <p:spPr>
          <a:xfrm>
            <a:off x="1188720" y="2788920"/>
            <a:ext cx="9814255" cy="2377440"/>
          </a:xfrm>
          <a:prstGeom prst="rect">
            <a:avLst/>
          </a:prstGeom>
          <a:noFill/>
          <a:ln/>
        </p:spPr>
        <p:txBody>
          <a:bodyPr wrap="square" lIns="0" tIns="0" rIns="0" bIns="0" rtlCol="0" anchor="ctr"/>
          <a:lstStyle/>
          <a:p>
            <a:pPr marL="0" indent="0" algn="ctr">
              <a:buNone/>
            </a:pPr>
            <a:r>
              <a:rPr lang="en-US" sz="3200" b="1" dirty="0">
                <a:solidFill>
                  <a:srgbClr val="1E2761"/>
                </a:solidFill>
                <a:latin typeface="Calibri" pitchFamily="34" charset="0"/>
                <a:ea typeface="Calibri" pitchFamily="34" charset="-122"/>
                <a:cs typeface="Calibri" pitchFamily="34" charset="-120"/>
              </a:rPr>
              <a:t>L'IA multimodale :</a:t>
            </a:r>
            <a:endParaRPr lang="en-US" sz="3200" dirty="0"/>
          </a:p>
          <a:p>
            <a:pPr marL="0" indent="0" algn="ctr">
              <a:buNone/>
            </a:pPr>
            <a:r>
              <a:rPr lang="en-US" sz="3200" b="1" dirty="0">
                <a:solidFill>
                  <a:srgbClr val="1E2761"/>
                </a:solidFill>
                <a:latin typeface="Calibri" pitchFamily="34" charset="0"/>
                <a:ea typeface="Calibri" pitchFamily="34" charset="-122"/>
                <a:cs typeface="Calibri" pitchFamily="34" charset="-120"/>
              </a:rPr>
              <a:t>texte, image, son et vidéo en même temps</a:t>
            </a:r>
            <a:endParaRPr lang="en-US" sz="32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FDEEE0"/>
        </a:solidFill>
        <a:effectLst/>
      </p:bgPr>
    </p:bg>
    <p:spTree>
      <p:nvGrpSpPr>
        <p:cNvPr id="1" name=""/>
        <p:cNvGrpSpPr/>
        <p:nvPr/>
      </p:nvGrpSpPr>
      <p:grpSpPr>
        <a:xfrm>
          <a:off x="0" y="0"/>
          <a:ext cx="0" cy="0"/>
          <a:chOff x="0" y="0"/>
          <a:chExt cx="0" cy="0"/>
        </a:xfrm>
      </p:grpSpPr>
      <p:sp>
        <p:nvSpPr>
          <p:cNvPr id="2" name="Shape 0"/>
          <p:cNvSpPr/>
          <p:nvPr/>
        </p:nvSpPr>
        <p:spPr>
          <a:xfrm>
            <a:off x="5501488" y="1005840"/>
            <a:ext cx="1188720" cy="1188720"/>
          </a:xfrm>
          <a:prstGeom prst="ellipse">
            <a:avLst/>
          </a:prstGeom>
          <a:solidFill>
            <a:srgbClr val="E8720C"/>
          </a:solidFill>
          <a:ln/>
        </p:spPr>
        <p:txBody>
          <a:bodyPr/>
          <a:lstStyle/>
          <a:p>
            <a:endParaRPr lang="fr-FR"/>
          </a:p>
        </p:txBody>
      </p:sp>
      <p:pic>
        <p:nvPicPr>
          <p:cNvPr id="3" name="Image 0" descr="/home/claude/creps-ia-cours/icons/play.png"/>
          <p:cNvPicPr>
            <a:picLocks noChangeAspect="1"/>
          </p:cNvPicPr>
          <p:nvPr/>
        </p:nvPicPr>
        <p:blipFill>
          <a:blip r:embed="rId3"/>
          <a:stretch>
            <a:fillRect/>
          </a:stretch>
        </p:blipFill>
        <p:spPr>
          <a:xfrm>
            <a:off x="5798668" y="1303020"/>
            <a:ext cx="594360" cy="594360"/>
          </a:xfrm>
          <a:prstGeom prst="rect">
            <a:avLst/>
          </a:prstGeom>
        </p:spPr>
      </p:pic>
      <p:sp>
        <p:nvSpPr>
          <p:cNvPr id="4" name="Text 1"/>
          <p:cNvSpPr txBox="1"/>
          <p:nvPr/>
        </p:nvSpPr>
        <p:spPr>
          <a:xfrm>
            <a:off x="914400" y="2331720"/>
            <a:ext cx="10362895" cy="365760"/>
          </a:xfrm>
          <a:prstGeom prst="rect">
            <a:avLst/>
          </a:prstGeom>
          <a:noFill/>
          <a:ln/>
        </p:spPr>
        <p:txBody>
          <a:bodyPr wrap="square" lIns="0" tIns="0" rIns="0" bIns="0" rtlCol="0" anchor="ctr"/>
          <a:lstStyle/>
          <a:p>
            <a:pPr marL="0" indent="0" algn="ctr">
              <a:buNone/>
            </a:pPr>
            <a:r>
              <a:rPr lang="en-US" sz="1400" b="1" dirty="0">
                <a:solidFill>
                  <a:srgbClr val="E8720C"/>
                </a:solidFill>
                <a:latin typeface="Calibri" pitchFamily="34" charset="0"/>
                <a:ea typeface="Calibri" pitchFamily="34" charset="-122"/>
                <a:cs typeface="Calibri" pitchFamily="34" charset="-120"/>
              </a:rPr>
              <a:t>VIDÉO À PROJETER</a:t>
            </a:r>
            <a:endParaRPr lang="en-US" sz="1400" dirty="0"/>
          </a:p>
        </p:txBody>
      </p:sp>
      <p:sp>
        <p:nvSpPr>
          <p:cNvPr id="5" name="Text 2"/>
          <p:cNvSpPr txBox="1"/>
          <p:nvPr/>
        </p:nvSpPr>
        <p:spPr>
          <a:xfrm>
            <a:off x="1188720" y="2743200"/>
            <a:ext cx="9814255" cy="914400"/>
          </a:xfrm>
          <a:prstGeom prst="rect">
            <a:avLst/>
          </a:prstGeom>
          <a:noFill/>
          <a:ln/>
        </p:spPr>
        <p:txBody>
          <a:bodyPr wrap="square" lIns="0" tIns="0" rIns="0" bIns="0" rtlCol="0" anchor="ctr"/>
          <a:lstStyle/>
          <a:p>
            <a:pPr marL="0" indent="0" algn="ctr">
              <a:buNone/>
            </a:pPr>
            <a:r>
              <a:rPr lang="en-US" sz="2600" b="1" dirty="0">
                <a:solidFill>
                  <a:srgbClr val="1E2761"/>
                </a:solidFill>
                <a:latin typeface="Calibri" pitchFamily="34" charset="0"/>
                <a:ea typeface="Calibri" pitchFamily="34" charset="-122"/>
                <a:cs typeface="Calibri" pitchFamily="34" charset="-120"/>
              </a:rPr>
              <a:t>OpenAI Sora — « Tokyo in the snow »</a:t>
            </a:r>
            <a:endParaRPr lang="en-US" sz="2600" dirty="0"/>
          </a:p>
        </p:txBody>
      </p:sp>
      <p:sp>
        <p:nvSpPr>
          <p:cNvPr id="6" name="Text 3"/>
          <p:cNvSpPr txBox="1"/>
          <p:nvPr/>
        </p:nvSpPr>
        <p:spPr>
          <a:xfrm>
            <a:off x="1188720" y="3703320"/>
            <a:ext cx="9814255" cy="411480"/>
          </a:xfrm>
          <a:prstGeom prst="rect">
            <a:avLst/>
          </a:prstGeom>
          <a:noFill/>
          <a:ln/>
        </p:spPr>
        <p:txBody>
          <a:bodyPr wrap="square" lIns="0" tIns="0" rIns="0" bIns="0" rtlCol="0" anchor="ctr"/>
          <a:lstStyle/>
          <a:p>
            <a:pPr marL="0" indent="0" algn="ctr">
              <a:buNone/>
            </a:pPr>
            <a:r>
              <a:rPr lang="en-US" sz="1600" u="sng" dirty="0">
                <a:solidFill>
                  <a:srgbClr val="1E2761"/>
                </a:solidFill>
                <a:latin typeface="Calibri" pitchFamily="34" charset="0"/>
                <a:ea typeface="Calibri" pitchFamily="34" charset="-122"/>
                <a:cs typeface="Calibri" pitchFamily="34" charset="-120"/>
                <a:hlinkClick r:id="rId4">
                  <a:extLst>
                    <a:ext uri="{A12FA001-AC4F-418D-AE19-62706E023703}">
                      <ahyp:hlinkClr xmlns:ahyp="http://schemas.microsoft.com/office/drawing/2018/hyperlinkcolor" val="tx"/>
                    </a:ext>
                  </a:extLst>
                </a:hlinkClick>
              </a:rPr>
              <a:t>https://www.youtube.com/watch?v=kHwFMFu9PhA</a:t>
            </a:r>
            <a:endParaRPr lang="en-US" sz="1600" dirty="0"/>
          </a:p>
        </p:txBody>
      </p:sp>
      <p:sp>
        <p:nvSpPr>
          <p:cNvPr id="7" name="Shape 4"/>
          <p:cNvSpPr/>
          <p:nvPr/>
        </p:nvSpPr>
        <p:spPr>
          <a:xfrm>
            <a:off x="4632808" y="4251960"/>
            <a:ext cx="2926080" cy="457200"/>
          </a:xfrm>
          <a:prstGeom prst="roundRect">
            <a:avLst>
              <a:gd name="adj" fmla="val 50000"/>
            </a:avLst>
          </a:prstGeom>
          <a:solidFill>
            <a:srgbClr val="FFFFFF"/>
          </a:solidFill>
          <a:ln/>
        </p:spPr>
        <p:txBody>
          <a:bodyPr/>
          <a:lstStyle/>
          <a:p>
            <a:endParaRPr lang="fr-FR"/>
          </a:p>
        </p:txBody>
      </p:sp>
      <p:sp>
        <p:nvSpPr>
          <p:cNvPr id="8" name="Text 5"/>
          <p:cNvSpPr txBox="1"/>
          <p:nvPr/>
        </p:nvSpPr>
        <p:spPr>
          <a:xfrm>
            <a:off x="4632808" y="4251960"/>
            <a:ext cx="2926080" cy="457200"/>
          </a:xfrm>
          <a:prstGeom prst="rect">
            <a:avLst/>
          </a:prstGeom>
          <a:noFill/>
          <a:ln/>
        </p:spPr>
        <p:txBody>
          <a:bodyPr wrap="square" lIns="0" tIns="0" rIns="0" bIns="0" rtlCol="0" anchor="ctr"/>
          <a:lstStyle/>
          <a:p>
            <a:pPr marL="0" indent="0" algn="ctr">
              <a:buNone/>
            </a:pPr>
            <a:r>
              <a:rPr lang="en-US" sz="1300" b="1" dirty="0">
                <a:solidFill>
                  <a:srgbClr val="1E2761"/>
                </a:solidFill>
                <a:latin typeface="Calibri" pitchFamily="34" charset="0"/>
                <a:ea typeface="Calibri" pitchFamily="34" charset="-122"/>
                <a:cs typeface="Calibri" pitchFamily="34" charset="-120"/>
              </a:rPr>
              <a:t>18 s  •  sans dialogue</a:t>
            </a:r>
            <a:endParaRPr lang="en-US" sz="1300" dirty="0"/>
          </a:p>
        </p:txBody>
      </p:sp>
      <p:sp>
        <p:nvSpPr>
          <p:cNvPr id="9" name="Text 6"/>
          <p:cNvSpPr txBox="1"/>
          <p:nvPr/>
        </p:nvSpPr>
        <p:spPr>
          <a:xfrm>
            <a:off x="1828800" y="4983480"/>
            <a:ext cx="8534095" cy="1188720"/>
          </a:xfrm>
          <a:prstGeom prst="rect">
            <a:avLst/>
          </a:prstGeom>
          <a:noFill/>
          <a:ln/>
        </p:spPr>
        <p:txBody>
          <a:bodyPr wrap="square" lIns="0" tIns="0" rIns="0" bIns="0" rtlCol="0" anchor="ctr"/>
          <a:lstStyle/>
          <a:p>
            <a:pPr marL="0" indent="0" algn="ctr">
              <a:buNone/>
            </a:pPr>
            <a:r>
              <a:rPr lang="en-US" sz="1400" i="1" dirty="0">
                <a:solidFill>
                  <a:srgbClr val="6B7280"/>
                </a:solidFill>
                <a:latin typeface="Calibri" pitchFamily="34" charset="0"/>
                <a:ea typeface="Calibri" pitchFamily="34" charset="-122"/>
                <a:cs typeface="Calibri" pitchFamily="34" charset="-120"/>
              </a:rPr>
              <a:t>LA vidéo de référence pour montrer le réalisme atteint : une rue de Tokyo sous la neige, générée à partir d'un seul texte. Une pub peut se lancer avant sur cette page — prévoyez de la passer ou téléchargez l'extrait en amont.</a:t>
            </a:r>
            <a:endParaRPr lang="en-US" sz="1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638648" y="1097280"/>
            <a:ext cx="914400" cy="914400"/>
          </a:xfrm>
          <a:prstGeom prst="ellipse">
            <a:avLst/>
          </a:prstGeom>
          <a:solidFill>
            <a:srgbClr val="E8720C"/>
          </a:solidFill>
          <a:ln/>
        </p:spPr>
        <p:txBody>
          <a:bodyPr/>
          <a:lstStyle/>
          <a:p>
            <a:endParaRPr lang="fr-FR"/>
          </a:p>
        </p:txBody>
      </p:sp>
      <p:pic>
        <p:nvPicPr>
          <p:cNvPr id="3" name="Image 0" descr="/home/claude/creps-ia-cours/icons/question.png"/>
          <p:cNvPicPr>
            <a:picLocks noChangeAspect="1"/>
          </p:cNvPicPr>
          <p:nvPr/>
        </p:nvPicPr>
        <p:blipFill>
          <a:blip r:embed="rId3"/>
          <a:stretch>
            <a:fillRect/>
          </a:stretch>
        </p:blipFill>
        <p:spPr>
          <a:xfrm>
            <a:off x="5867248" y="1325880"/>
            <a:ext cx="457200" cy="457200"/>
          </a:xfrm>
          <a:prstGeom prst="rect">
            <a:avLst/>
          </a:prstGeom>
        </p:spPr>
      </p:pic>
      <p:sp>
        <p:nvSpPr>
          <p:cNvPr id="4" name="Text 1"/>
          <p:cNvSpPr txBox="1"/>
          <p:nvPr/>
        </p:nvSpPr>
        <p:spPr>
          <a:xfrm>
            <a:off x="914400" y="2331720"/>
            <a:ext cx="10362895" cy="365760"/>
          </a:xfrm>
          <a:prstGeom prst="rect">
            <a:avLst/>
          </a:prstGeom>
          <a:noFill/>
          <a:ln/>
        </p:spPr>
        <p:txBody>
          <a:bodyPr wrap="square" lIns="0" tIns="0" rIns="0" bIns="0" rtlCol="0" anchor="ctr"/>
          <a:lstStyle/>
          <a:p>
            <a:pPr marL="0" indent="0" algn="ctr">
              <a:buNone/>
            </a:pPr>
            <a:r>
              <a:rPr lang="en-US" sz="1400" b="1" dirty="0">
                <a:solidFill>
                  <a:srgbClr val="E8720C"/>
                </a:solidFill>
                <a:latin typeface="Calibri" pitchFamily="34" charset="0"/>
                <a:ea typeface="Calibri" pitchFamily="34" charset="-122"/>
                <a:cs typeface="Calibri" pitchFamily="34" charset="-120"/>
              </a:rPr>
              <a:t>NOUVEAUTÉ N°4</a:t>
            </a:r>
            <a:endParaRPr lang="en-US" sz="1400" dirty="0"/>
          </a:p>
        </p:txBody>
      </p:sp>
      <p:sp>
        <p:nvSpPr>
          <p:cNvPr id="5" name="Text 2"/>
          <p:cNvSpPr txBox="1"/>
          <p:nvPr/>
        </p:nvSpPr>
        <p:spPr>
          <a:xfrm>
            <a:off x="1188720" y="2788920"/>
            <a:ext cx="9814255" cy="2377440"/>
          </a:xfrm>
          <a:prstGeom prst="rect">
            <a:avLst/>
          </a:prstGeom>
          <a:noFill/>
          <a:ln/>
        </p:spPr>
        <p:txBody>
          <a:bodyPr wrap="square" lIns="0" tIns="0" rIns="0" bIns="0" rtlCol="0" anchor="ctr"/>
          <a:lstStyle/>
          <a:p>
            <a:pPr marL="0" indent="0" algn="ctr">
              <a:buNone/>
            </a:pPr>
            <a:r>
              <a:rPr lang="en-US" sz="3200" b="1" dirty="0">
                <a:solidFill>
                  <a:srgbClr val="1E2761"/>
                </a:solidFill>
                <a:latin typeface="Calibri" pitchFamily="34" charset="0"/>
                <a:ea typeface="Calibri" pitchFamily="34" charset="-122"/>
                <a:cs typeface="Calibri" pitchFamily="34" charset="-120"/>
              </a:rPr>
              <a:t>Un coût en forte baisse</a:t>
            </a:r>
            <a:endParaRPr lang="en-US" sz="32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5318608" y="1828800"/>
            <a:ext cx="1554480" cy="1554480"/>
          </a:xfrm>
          <a:prstGeom prst="ellipse">
            <a:avLst/>
          </a:prstGeom>
          <a:solidFill>
            <a:srgbClr val="E8720C"/>
          </a:solidFill>
          <a:ln/>
        </p:spPr>
        <p:txBody>
          <a:bodyPr/>
          <a:lstStyle/>
          <a:p>
            <a:endParaRPr lang="fr-FR"/>
          </a:p>
        </p:txBody>
      </p:sp>
      <p:pic>
        <p:nvPicPr>
          <p:cNvPr id="3" name="Image 0" descr="/home/claude/creps-ia-cours/icons/warning.png"/>
          <p:cNvPicPr>
            <a:picLocks noChangeAspect="1"/>
          </p:cNvPicPr>
          <p:nvPr/>
        </p:nvPicPr>
        <p:blipFill>
          <a:blip r:embed="rId3"/>
          <a:stretch>
            <a:fillRect/>
          </a:stretch>
        </p:blipFill>
        <p:spPr>
          <a:xfrm>
            <a:off x="5707228" y="2217420"/>
            <a:ext cx="777240" cy="777240"/>
          </a:xfrm>
          <a:prstGeom prst="rect">
            <a:avLst/>
          </a:prstGeom>
        </p:spPr>
      </p:pic>
      <p:sp>
        <p:nvSpPr>
          <p:cNvPr id="4" name="Text 1"/>
          <p:cNvSpPr txBox="1"/>
          <p:nvPr/>
        </p:nvSpPr>
        <p:spPr>
          <a:xfrm>
            <a:off x="914400" y="3611880"/>
            <a:ext cx="10362895" cy="91440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Risques de l'IA</a:t>
            </a:r>
            <a:endParaRPr lang="en-US" sz="3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911535" cy="365760"/>
          </a:xfrm>
          <a:prstGeom prst="rect">
            <a:avLst/>
          </a:prstGeom>
          <a:noFill/>
          <a:ln/>
        </p:spPr>
        <p:txBody>
          <a:bodyPr wrap="square" lIns="0" tIns="0" rIns="0" bIns="0" rtlCol="0" anchor="ctr"/>
          <a:lstStyle/>
          <a:p>
            <a:pPr marL="0" indent="0">
              <a:buNone/>
            </a:pPr>
            <a:r>
              <a:rPr lang="en-US" sz="1400" b="1" kern="0" spc="100" dirty="0">
                <a:solidFill>
                  <a:srgbClr val="E8720C"/>
                </a:solidFill>
                <a:latin typeface="Calibri" pitchFamily="34" charset="0"/>
                <a:ea typeface="Calibri" pitchFamily="34" charset="-122"/>
                <a:cs typeface="Calibri" pitchFamily="34" charset="-120"/>
              </a:rPr>
              <a:t>RISQUES — PARTIE 1</a:t>
            </a:r>
            <a:endParaRPr lang="en-US" sz="1400" dirty="0"/>
          </a:p>
        </p:txBody>
      </p:sp>
      <p:sp>
        <p:nvSpPr>
          <p:cNvPr id="3" name="Text 1"/>
          <p:cNvSpPr txBox="1"/>
          <p:nvPr/>
        </p:nvSpPr>
        <p:spPr>
          <a:xfrm>
            <a:off x="640080" y="713232"/>
            <a:ext cx="10911535" cy="822960"/>
          </a:xfrm>
          <a:prstGeom prst="rect">
            <a:avLst/>
          </a:prstGeom>
          <a:noFill/>
          <a:ln/>
        </p:spPr>
        <p:txBody>
          <a:bodyPr wrap="square" lIns="0" tIns="0" rIns="0" bIns="0" rtlCol="0" anchor="ctr"/>
          <a:lstStyle/>
          <a:p>
            <a:pPr marL="0" indent="0">
              <a:buNone/>
            </a:pPr>
            <a:r>
              <a:rPr lang="en-US" sz="3400" b="1" dirty="0">
                <a:solidFill>
                  <a:srgbClr val="1E2761"/>
                </a:solidFill>
                <a:latin typeface="Calibri" pitchFamily="34" charset="0"/>
                <a:ea typeface="Calibri" pitchFamily="34" charset="-122"/>
                <a:cs typeface="Calibri" pitchFamily="34" charset="-120"/>
              </a:rPr>
              <a:t>Biais, emploi, dépendance, désinformation</a:t>
            </a:r>
            <a:endParaRPr lang="en-US" sz="3400" dirty="0"/>
          </a:p>
        </p:txBody>
      </p:sp>
      <p:sp>
        <p:nvSpPr>
          <p:cNvPr id="4" name="Shape 2"/>
          <p:cNvSpPr/>
          <p:nvPr/>
        </p:nvSpPr>
        <p:spPr>
          <a:xfrm>
            <a:off x="822960" y="2178558"/>
            <a:ext cx="512064" cy="512064"/>
          </a:xfrm>
          <a:prstGeom prst="ellipse">
            <a:avLst/>
          </a:prstGeom>
          <a:solidFill>
            <a:srgbClr val="1E2761"/>
          </a:solidFill>
          <a:ln/>
        </p:spPr>
        <p:txBody>
          <a:bodyPr/>
          <a:lstStyle/>
          <a:p>
            <a:endParaRPr lang="fr-FR"/>
          </a:p>
        </p:txBody>
      </p:sp>
      <p:pic>
        <p:nvPicPr>
          <p:cNvPr id="5" name="Image 0" descr="/home/claude/creps-ia-cours/icons/warning.png"/>
          <p:cNvPicPr>
            <a:picLocks noChangeAspect="1"/>
          </p:cNvPicPr>
          <p:nvPr/>
        </p:nvPicPr>
        <p:blipFill>
          <a:blip r:embed="rId3"/>
          <a:stretch>
            <a:fillRect/>
          </a:stretch>
        </p:blipFill>
        <p:spPr>
          <a:xfrm>
            <a:off x="945855" y="2301453"/>
            <a:ext cx="266273" cy="266273"/>
          </a:xfrm>
          <a:prstGeom prst="rect">
            <a:avLst/>
          </a:prstGeom>
        </p:spPr>
      </p:pic>
      <p:sp>
        <p:nvSpPr>
          <p:cNvPr id="6" name="Text 3"/>
          <p:cNvSpPr txBox="1"/>
          <p:nvPr/>
        </p:nvSpPr>
        <p:spPr>
          <a:xfrm>
            <a:off x="1591056" y="2087118"/>
            <a:ext cx="9777679" cy="694944"/>
          </a:xfrm>
          <a:prstGeom prst="rect">
            <a:avLst/>
          </a:prstGeom>
          <a:noFill/>
          <a:ln/>
        </p:spPr>
        <p:txBody>
          <a:bodyPr wrap="square" lIns="0" tIns="0" rIns="0" bIns="0" rtlCol="0" anchor="ctr"/>
          <a:lstStyle/>
          <a:p>
            <a:pPr marL="0" indent="0" algn="l">
              <a:buNone/>
            </a:pPr>
            <a:r>
              <a:rPr lang="en-US" sz="2000" b="1" dirty="0">
                <a:solidFill>
                  <a:srgbClr val="1A1A2E"/>
                </a:solidFill>
                <a:latin typeface="Calibri" pitchFamily="34" charset="0"/>
                <a:ea typeface="Calibri" pitchFamily="34" charset="-122"/>
                <a:cs typeface="Calibri" pitchFamily="34" charset="-120"/>
              </a:rPr>
              <a:t>Biais : sur-surveillance ou profils défavorisés</a:t>
            </a:r>
            <a:endParaRPr lang="en-US" sz="2000" dirty="0"/>
          </a:p>
        </p:txBody>
      </p:sp>
      <p:sp>
        <p:nvSpPr>
          <p:cNvPr id="7" name="Shape 4"/>
          <p:cNvSpPr/>
          <p:nvPr/>
        </p:nvSpPr>
        <p:spPr>
          <a:xfrm>
            <a:off x="822960" y="3298698"/>
            <a:ext cx="512064" cy="512064"/>
          </a:xfrm>
          <a:prstGeom prst="ellipse">
            <a:avLst/>
          </a:prstGeom>
          <a:solidFill>
            <a:srgbClr val="1E2761"/>
          </a:solidFill>
          <a:ln/>
        </p:spPr>
        <p:txBody>
          <a:bodyPr/>
          <a:lstStyle/>
          <a:p>
            <a:endParaRPr lang="fr-FR"/>
          </a:p>
        </p:txBody>
      </p:sp>
      <p:pic>
        <p:nvPicPr>
          <p:cNvPr id="8" name="Image 1" descr="/home/claude/creps-ia-cours/icons/users.png"/>
          <p:cNvPicPr>
            <a:picLocks noChangeAspect="1"/>
          </p:cNvPicPr>
          <p:nvPr/>
        </p:nvPicPr>
        <p:blipFill>
          <a:blip r:embed="rId4"/>
          <a:stretch>
            <a:fillRect/>
          </a:stretch>
        </p:blipFill>
        <p:spPr>
          <a:xfrm>
            <a:off x="945855" y="3421593"/>
            <a:ext cx="266273" cy="266273"/>
          </a:xfrm>
          <a:prstGeom prst="rect">
            <a:avLst/>
          </a:prstGeom>
        </p:spPr>
      </p:pic>
      <p:sp>
        <p:nvSpPr>
          <p:cNvPr id="9" name="Text 5"/>
          <p:cNvSpPr txBox="1"/>
          <p:nvPr/>
        </p:nvSpPr>
        <p:spPr>
          <a:xfrm>
            <a:off x="1591056" y="3207258"/>
            <a:ext cx="9777679" cy="694944"/>
          </a:xfrm>
          <a:prstGeom prst="rect">
            <a:avLst/>
          </a:prstGeom>
          <a:noFill/>
          <a:ln/>
        </p:spPr>
        <p:txBody>
          <a:bodyPr wrap="square" lIns="0" tIns="0" rIns="0" bIns="0" rtlCol="0" anchor="ctr"/>
          <a:lstStyle/>
          <a:p>
            <a:pPr marL="0" indent="0" algn="l">
              <a:buNone/>
            </a:pPr>
            <a:r>
              <a:rPr lang="en-US" sz="2000" b="1" dirty="0">
                <a:solidFill>
                  <a:srgbClr val="1A1A2E"/>
                </a:solidFill>
                <a:latin typeface="Calibri" pitchFamily="34" charset="0"/>
                <a:ea typeface="Calibri" pitchFamily="34" charset="-122"/>
                <a:cs typeface="Calibri" pitchFamily="34" charset="-120"/>
              </a:rPr>
              <a:t>Perte d'emplois et transformation des métiers</a:t>
            </a:r>
            <a:endParaRPr lang="en-US" sz="2000" dirty="0"/>
          </a:p>
        </p:txBody>
      </p:sp>
      <p:sp>
        <p:nvSpPr>
          <p:cNvPr id="10" name="Shape 6"/>
          <p:cNvSpPr/>
          <p:nvPr/>
        </p:nvSpPr>
        <p:spPr>
          <a:xfrm>
            <a:off x="822960" y="4418838"/>
            <a:ext cx="512064" cy="512064"/>
          </a:xfrm>
          <a:prstGeom prst="ellipse">
            <a:avLst/>
          </a:prstGeom>
          <a:solidFill>
            <a:srgbClr val="1E2761"/>
          </a:solidFill>
          <a:ln/>
        </p:spPr>
        <p:txBody>
          <a:bodyPr/>
          <a:lstStyle/>
          <a:p>
            <a:endParaRPr lang="fr-FR"/>
          </a:p>
        </p:txBody>
      </p:sp>
      <p:pic>
        <p:nvPicPr>
          <p:cNvPr id="11" name="Image 2" descr="/home/claude/creps-ia-cours/icons/eye.png"/>
          <p:cNvPicPr>
            <a:picLocks noChangeAspect="1"/>
          </p:cNvPicPr>
          <p:nvPr/>
        </p:nvPicPr>
        <p:blipFill>
          <a:blip r:embed="rId5"/>
          <a:stretch>
            <a:fillRect/>
          </a:stretch>
        </p:blipFill>
        <p:spPr>
          <a:xfrm>
            <a:off x="945855" y="4541733"/>
            <a:ext cx="266273" cy="266273"/>
          </a:xfrm>
          <a:prstGeom prst="rect">
            <a:avLst/>
          </a:prstGeom>
        </p:spPr>
      </p:pic>
      <p:sp>
        <p:nvSpPr>
          <p:cNvPr id="12" name="Text 7"/>
          <p:cNvSpPr txBox="1"/>
          <p:nvPr/>
        </p:nvSpPr>
        <p:spPr>
          <a:xfrm>
            <a:off x="1591056" y="4327398"/>
            <a:ext cx="9777679" cy="694944"/>
          </a:xfrm>
          <a:prstGeom prst="rect">
            <a:avLst/>
          </a:prstGeom>
          <a:noFill/>
          <a:ln/>
        </p:spPr>
        <p:txBody>
          <a:bodyPr wrap="square" lIns="0" tIns="0" rIns="0" bIns="0" rtlCol="0" anchor="ctr"/>
          <a:lstStyle/>
          <a:p>
            <a:pPr marL="0" indent="0" algn="l">
              <a:buNone/>
            </a:pPr>
            <a:r>
              <a:rPr lang="en-US" sz="2000" b="1" dirty="0">
                <a:solidFill>
                  <a:srgbClr val="1A1A2E"/>
                </a:solidFill>
                <a:latin typeface="Calibri" pitchFamily="34" charset="0"/>
                <a:ea typeface="Calibri" pitchFamily="34" charset="-122"/>
                <a:cs typeface="Calibri" pitchFamily="34" charset="-120"/>
              </a:rPr>
              <a:t>Sur-dépendance : ne plus regarder l'athlète</a:t>
            </a:r>
            <a:endParaRPr lang="en-US" sz="2000" dirty="0"/>
          </a:p>
        </p:txBody>
      </p:sp>
      <p:sp>
        <p:nvSpPr>
          <p:cNvPr id="13" name="Shape 8"/>
          <p:cNvSpPr/>
          <p:nvPr/>
        </p:nvSpPr>
        <p:spPr>
          <a:xfrm>
            <a:off x="822960" y="5538978"/>
            <a:ext cx="512064" cy="512064"/>
          </a:xfrm>
          <a:prstGeom prst="ellipse">
            <a:avLst/>
          </a:prstGeom>
          <a:solidFill>
            <a:srgbClr val="1E2761"/>
          </a:solidFill>
          <a:ln/>
        </p:spPr>
        <p:txBody>
          <a:bodyPr/>
          <a:lstStyle/>
          <a:p>
            <a:endParaRPr lang="fr-FR"/>
          </a:p>
        </p:txBody>
      </p:sp>
      <p:pic>
        <p:nvPicPr>
          <p:cNvPr id="14" name="Image 3" descr="/home/claude/creps-ia-cours/icons/video.png"/>
          <p:cNvPicPr>
            <a:picLocks noChangeAspect="1"/>
          </p:cNvPicPr>
          <p:nvPr/>
        </p:nvPicPr>
        <p:blipFill>
          <a:blip r:embed="rId6"/>
          <a:stretch>
            <a:fillRect/>
          </a:stretch>
        </p:blipFill>
        <p:spPr>
          <a:xfrm>
            <a:off x="945855" y="5661873"/>
            <a:ext cx="266273" cy="266273"/>
          </a:xfrm>
          <a:prstGeom prst="rect">
            <a:avLst/>
          </a:prstGeom>
        </p:spPr>
      </p:pic>
      <p:sp>
        <p:nvSpPr>
          <p:cNvPr id="15" name="Text 9"/>
          <p:cNvSpPr txBox="1"/>
          <p:nvPr/>
        </p:nvSpPr>
        <p:spPr>
          <a:xfrm>
            <a:off x="1591056" y="5447538"/>
            <a:ext cx="9777679" cy="694944"/>
          </a:xfrm>
          <a:prstGeom prst="rect">
            <a:avLst/>
          </a:prstGeom>
          <a:noFill/>
          <a:ln/>
        </p:spPr>
        <p:txBody>
          <a:bodyPr wrap="square" lIns="0" tIns="0" rIns="0" bIns="0" rtlCol="0" anchor="ctr"/>
          <a:lstStyle/>
          <a:p>
            <a:pPr marL="0" indent="0" algn="l">
              <a:buNone/>
            </a:pPr>
            <a:r>
              <a:rPr lang="en-US" sz="2000" b="1" dirty="0">
                <a:solidFill>
                  <a:srgbClr val="1A1A2E"/>
                </a:solidFill>
                <a:latin typeface="Calibri" pitchFamily="34" charset="0"/>
                <a:ea typeface="Calibri" pitchFamily="34" charset="-122"/>
                <a:cs typeface="Calibri" pitchFamily="34" charset="-120"/>
              </a:rPr>
              <a:t>Désinformation et deepfakes</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p:bldP spid="9" grpId="0" animBg="1"/>
      <p:bldP spid="10" grpId="0" animBg="1"/>
      <p:bldP spid="11" grpId="0"/>
      <p:bldP spid="12" grpId="0" animBg="1"/>
      <p:bldP spid="13" grpId="0" animBg="1"/>
      <p:bldP spid="14" grpId="0"/>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911535" cy="365760"/>
          </a:xfrm>
          <a:prstGeom prst="rect">
            <a:avLst/>
          </a:prstGeom>
          <a:noFill/>
          <a:ln/>
        </p:spPr>
        <p:txBody>
          <a:bodyPr wrap="square" lIns="0" tIns="0" rIns="0" bIns="0" rtlCol="0" anchor="ctr"/>
          <a:lstStyle/>
          <a:p>
            <a:pPr marL="0" indent="0">
              <a:buNone/>
            </a:pPr>
            <a:r>
              <a:rPr lang="en-US" sz="1400" b="1" kern="0" spc="100" dirty="0">
                <a:solidFill>
                  <a:srgbClr val="E8720C"/>
                </a:solidFill>
                <a:latin typeface="Calibri" pitchFamily="34" charset="0"/>
                <a:ea typeface="Calibri" pitchFamily="34" charset="-122"/>
                <a:cs typeface="Calibri" pitchFamily="34" charset="-120"/>
              </a:rPr>
              <a:t>RISQUES — PARTIE 2</a:t>
            </a:r>
            <a:endParaRPr lang="en-US" sz="1400" dirty="0"/>
          </a:p>
        </p:txBody>
      </p:sp>
      <p:sp>
        <p:nvSpPr>
          <p:cNvPr id="3" name="Text 1"/>
          <p:cNvSpPr txBox="1"/>
          <p:nvPr/>
        </p:nvSpPr>
        <p:spPr>
          <a:xfrm>
            <a:off x="640080" y="713232"/>
            <a:ext cx="10911535" cy="822960"/>
          </a:xfrm>
          <a:prstGeom prst="rect">
            <a:avLst/>
          </a:prstGeom>
          <a:noFill/>
          <a:ln/>
        </p:spPr>
        <p:txBody>
          <a:bodyPr wrap="square" lIns="0" tIns="0" rIns="0" bIns="0" rtlCol="0" anchor="ctr"/>
          <a:lstStyle/>
          <a:p>
            <a:pPr marL="0" indent="0">
              <a:buNone/>
            </a:pPr>
            <a:r>
              <a:rPr lang="en-US" sz="3400" b="1" dirty="0">
                <a:solidFill>
                  <a:srgbClr val="1E2761"/>
                </a:solidFill>
                <a:latin typeface="Calibri" pitchFamily="34" charset="0"/>
                <a:ea typeface="Calibri" pitchFamily="34" charset="-122"/>
                <a:cs typeface="Calibri" pitchFamily="34" charset="-120"/>
              </a:rPr>
              <a:t>Vie privée, sécurité, contenus illicites</a:t>
            </a:r>
            <a:endParaRPr lang="en-US" sz="3400" dirty="0"/>
          </a:p>
        </p:txBody>
      </p:sp>
      <p:sp>
        <p:nvSpPr>
          <p:cNvPr id="4" name="Shape 2"/>
          <p:cNvSpPr/>
          <p:nvPr/>
        </p:nvSpPr>
        <p:spPr>
          <a:xfrm>
            <a:off x="822960" y="2178558"/>
            <a:ext cx="512064" cy="512064"/>
          </a:xfrm>
          <a:prstGeom prst="ellipse">
            <a:avLst/>
          </a:prstGeom>
          <a:solidFill>
            <a:srgbClr val="1E2761"/>
          </a:solidFill>
          <a:ln/>
        </p:spPr>
        <p:txBody>
          <a:bodyPr/>
          <a:lstStyle/>
          <a:p>
            <a:endParaRPr lang="fr-FR"/>
          </a:p>
        </p:txBody>
      </p:sp>
      <p:pic>
        <p:nvPicPr>
          <p:cNvPr id="5" name="Image 0" descr="/home/claude/creps-ia-cours/icons/lock.png"/>
          <p:cNvPicPr>
            <a:picLocks noChangeAspect="1"/>
          </p:cNvPicPr>
          <p:nvPr/>
        </p:nvPicPr>
        <p:blipFill>
          <a:blip r:embed="rId3"/>
          <a:stretch>
            <a:fillRect/>
          </a:stretch>
        </p:blipFill>
        <p:spPr>
          <a:xfrm>
            <a:off x="945855" y="2301453"/>
            <a:ext cx="266273" cy="266273"/>
          </a:xfrm>
          <a:prstGeom prst="rect">
            <a:avLst/>
          </a:prstGeom>
        </p:spPr>
      </p:pic>
      <p:sp>
        <p:nvSpPr>
          <p:cNvPr id="6" name="Text 3"/>
          <p:cNvSpPr txBox="1"/>
          <p:nvPr/>
        </p:nvSpPr>
        <p:spPr>
          <a:xfrm>
            <a:off x="1591056" y="2087118"/>
            <a:ext cx="9777679" cy="694944"/>
          </a:xfrm>
          <a:prstGeom prst="rect">
            <a:avLst/>
          </a:prstGeom>
          <a:noFill/>
          <a:ln/>
        </p:spPr>
        <p:txBody>
          <a:bodyPr wrap="square" lIns="0" tIns="0" rIns="0" bIns="0" rtlCol="0" anchor="ctr"/>
          <a:lstStyle/>
          <a:p>
            <a:pPr marL="0" indent="0" algn="l">
              <a:buNone/>
            </a:pPr>
            <a:r>
              <a:rPr lang="en-US" sz="2000" b="1" dirty="0">
                <a:solidFill>
                  <a:srgbClr val="1A1A2E"/>
                </a:solidFill>
                <a:latin typeface="Calibri" pitchFamily="34" charset="0"/>
                <a:ea typeface="Calibri" pitchFamily="34" charset="-122"/>
                <a:cs typeface="Calibri" pitchFamily="34" charset="-120"/>
              </a:rPr>
              <a:t>Vie privée : appareils et capteurs qui collectent beaucoup</a:t>
            </a:r>
            <a:endParaRPr lang="en-US" sz="2000" dirty="0"/>
          </a:p>
        </p:txBody>
      </p:sp>
      <p:sp>
        <p:nvSpPr>
          <p:cNvPr id="7" name="Shape 4"/>
          <p:cNvSpPr/>
          <p:nvPr/>
        </p:nvSpPr>
        <p:spPr>
          <a:xfrm>
            <a:off x="822960" y="3298698"/>
            <a:ext cx="512064" cy="512064"/>
          </a:xfrm>
          <a:prstGeom prst="ellipse">
            <a:avLst/>
          </a:prstGeom>
          <a:solidFill>
            <a:srgbClr val="1E2761"/>
          </a:solidFill>
          <a:ln/>
        </p:spPr>
        <p:txBody>
          <a:bodyPr/>
          <a:lstStyle/>
          <a:p>
            <a:endParaRPr lang="fr-FR"/>
          </a:p>
        </p:txBody>
      </p:sp>
      <p:pic>
        <p:nvPicPr>
          <p:cNvPr id="8" name="Image 1" descr="/home/claude/creps-ia-cours/icons/shield.png"/>
          <p:cNvPicPr>
            <a:picLocks noChangeAspect="1"/>
          </p:cNvPicPr>
          <p:nvPr/>
        </p:nvPicPr>
        <p:blipFill>
          <a:blip r:embed="rId4"/>
          <a:stretch>
            <a:fillRect/>
          </a:stretch>
        </p:blipFill>
        <p:spPr>
          <a:xfrm>
            <a:off x="945855" y="3421593"/>
            <a:ext cx="266273" cy="266273"/>
          </a:xfrm>
          <a:prstGeom prst="rect">
            <a:avLst/>
          </a:prstGeom>
        </p:spPr>
      </p:pic>
      <p:sp>
        <p:nvSpPr>
          <p:cNvPr id="9" name="Text 5"/>
          <p:cNvSpPr txBox="1"/>
          <p:nvPr/>
        </p:nvSpPr>
        <p:spPr>
          <a:xfrm>
            <a:off x="1591056" y="3207258"/>
            <a:ext cx="9777679" cy="694944"/>
          </a:xfrm>
          <a:prstGeom prst="rect">
            <a:avLst/>
          </a:prstGeom>
          <a:noFill/>
          <a:ln/>
        </p:spPr>
        <p:txBody>
          <a:bodyPr wrap="square" lIns="0" tIns="0" rIns="0" bIns="0" rtlCol="0" anchor="ctr"/>
          <a:lstStyle/>
          <a:p>
            <a:pPr marL="0" indent="0" algn="l">
              <a:buNone/>
            </a:pPr>
            <a:r>
              <a:rPr lang="en-US" sz="2000" b="1" dirty="0">
                <a:solidFill>
                  <a:srgbClr val="1A1A2E"/>
                </a:solidFill>
                <a:latin typeface="Calibri" pitchFamily="34" charset="0"/>
                <a:ea typeface="Calibri" pitchFamily="34" charset="-122"/>
                <a:cs typeface="Calibri" pitchFamily="34" charset="-120"/>
              </a:rPr>
              <a:t>Sécurité : faux appels vocaux, attaques automatisées</a:t>
            </a:r>
            <a:endParaRPr lang="en-US" sz="2000" dirty="0"/>
          </a:p>
        </p:txBody>
      </p:sp>
      <p:sp>
        <p:nvSpPr>
          <p:cNvPr id="10" name="Shape 6"/>
          <p:cNvSpPr/>
          <p:nvPr/>
        </p:nvSpPr>
        <p:spPr>
          <a:xfrm>
            <a:off x="822960" y="4418838"/>
            <a:ext cx="512064" cy="512064"/>
          </a:xfrm>
          <a:prstGeom prst="ellipse">
            <a:avLst/>
          </a:prstGeom>
          <a:solidFill>
            <a:srgbClr val="1E2761"/>
          </a:solidFill>
          <a:ln/>
        </p:spPr>
        <p:txBody>
          <a:bodyPr/>
          <a:lstStyle/>
          <a:p>
            <a:endParaRPr lang="fr-FR"/>
          </a:p>
        </p:txBody>
      </p:sp>
      <p:pic>
        <p:nvPicPr>
          <p:cNvPr id="11" name="Image 2" descr="/home/claude/creps-ia-cours/icons/question.png"/>
          <p:cNvPicPr>
            <a:picLocks noChangeAspect="1"/>
          </p:cNvPicPr>
          <p:nvPr/>
        </p:nvPicPr>
        <p:blipFill>
          <a:blip r:embed="rId5"/>
          <a:stretch>
            <a:fillRect/>
          </a:stretch>
        </p:blipFill>
        <p:spPr>
          <a:xfrm>
            <a:off x="945855" y="4541733"/>
            <a:ext cx="266273" cy="266273"/>
          </a:xfrm>
          <a:prstGeom prst="rect">
            <a:avLst/>
          </a:prstGeom>
        </p:spPr>
      </p:pic>
      <p:sp>
        <p:nvSpPr>
          <p:cNvPr id="12" name="Text 7"/>
          <p:cNvSpPr txBox="1"/>
          <p:nvPr/>
        </p:nvSpPr>
        <p:spPr>
          <a:xfrm>
            <a:off x="1591056" y="4327398"/>
            <a:ext cx="9777679" cy="694944"/>
          </a:xfrm>
          <a:prstGeom prst="rect">
            <a:avLst/>
          </a:prstGeom>
          <a:noFill/>
          <a:ln/>
        </p:spPr>
        <p:txBody>
          <a:bodyPr wrap="square" lIns="0" tIns="0" rIns="0" bIns="0" rtlCol="0" anchor="ctr"/>
          <a:lstStyle/>
          <a:p>
            <a:pPr marL="0" indent="0" algn="l">
              <a:buNone/>
            </a:pPr>
            <a:r>
              <a:rPr lang="en-US" sz="2000" b="1" dirty="0">
                <a:solidFill>
                  <a:srgbClr val="1A1A2E"/>
                </a:solidFill>
                <a:latin typeface="Calibri" pitchFamily="34" charset="0"/>
                <a:ea typeface="Calibri" pitchFamily="34" charset="-122"/>
                <a:cs typeface="Calibri" pitchFamily="34" charset="-120"/>
              </a:rPr>
              <a:t>Hallucinations : l'IA invente avec aplomb</a:t>
            </a:r>
            <a:endParaRPr lang="en-US" sz="2000" dirty="0"/>
          </a:p>
        </p:txBody>
      </p:sp>
      <p:sp>
        <p:nvSpPr>
          <p:cNvPr id="13" name="Shape 8"/>
          <p:cNvSpPr/>
          <p:nvPr/>
        </p:nvSpPr>
        <p:spPr>
          <a:xfrm>
            <a:off x="822960" y="5538978"/>
            <a:ext cx="512064" cy="512064"/>
          </a:xfrm>
          <a:prstGeom prst="ellipse">
            <a:avLst/>
          </a:prstGeom>
          <a:solidFill>
            <a:srgbClr val="1E2761"/>
          </a:solidFill>
          <a:ln/>
        </p:spPr>
        <p:txBody>
          <a:bodyPr/>
          <a:lstStyle/>
          <a:p>
            <a:endParaRPr lang="fr-FR"/>
          </a:p>
        </p:txBody>
      </p:sp>
      <p:pic>
        <p:nvPicPr>
          <p:cNvPr id="14" name="Image 3" descr="/home/claude/creps-ia-cours/icons/eye.png"/>
          <p:cNvPicPr>
            <a:picLocks noChangeAspect="1"/>
          </p:cNvPicPr>
          <p:nvPr/>
        </p:nvPicPr>
        <p:blipFill>
          <a:blip r:embed="rId6"/>
          <a:stretch>
            <a:fillRect/>
          </a:stretch>
        </p:blipFill>
        <p:spPr>
          <a:xfrm>
            <a:off x="945855" y="5661873"/>
            <a:ext cx="266273" cy="266273"/>
          </a:xfrm>
          <a:prstGeom prst="rect">
            <a:avLst/>
          </a:prstGeom>
        </p:spPr>
      </p:pic>
      <p:sp>
        <p:nvSpPr>
          <p:cNvPr id="15" name="Text 9"/>
          <p:cNvSpPr txBox="1"/>
          <p:nvPr/>
        </p:nvSpPr>
        <p:spPr>
          <a:xfrm>
            <a:off x="1591056" y="5447538"/>
            <a:ext cx="9777679" cy="694944"/>
          </a:xfrm>
          <a:prstGeom prst="rect">
            <a:avLst/>
          </a:prstGeom>
          <a:noFill/>
          <a:ln/>
        </p:spPr>
        <p:txBody>
          <a:bodyPr wrap="square" lIns="0" tIns="0" rIns="0" bIns="0" rtlCol="0" anchor="ctr"/>
          <a:lstStyle/>
          <a:p>
            <a:pPr marL="0" indent="0" algn="l">
              <a:buNone/>
            </a:pPr>
            <a:r>
              <a:rPr lang="en-US" sz="2000" b="1" dirty="0">
                <a:solidFill>
                  <a:srgbClr val="1A1A2E"/>
                </a:solidFill>
                <a:latin typeface="Calibri" pitchFamily="34" charset="0"/>
                <a:ea typeface="Calibri" pitchFamily="34" charset="-122"/>
                <a:cs typeface="Calibri" pitchFamily="34" charset="-120"/>
              </a:rPr>
              <a:t>Deepfakes intimes ou impliquant des mineurs : nouvelle interdiction UE</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p:bldP spid="9" grpId="0" animBg="1"/>
      <p:bldP spid="10" grpId="0" animBg="1"/>
      <p:bldP spid="11" grpId="0"/>
      <p:bldP spid="12" grpId="0" animBg="1"/>
      <p:bldP spid="13" grpId="0" animBg="1"/>
      <p:bldP spid="14" grpId="0"/>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FDEEE0"/>
        </a:solidFill>
        <a:effectLst/>
      </p:bgPr>
    </p:bg>
    <p:spTree>
      <p:nvGrpSpPr>
        <p:cNvPr id="1" name=""/>
        <p:cNvGrpSpPr/>
        <p:nvPr/>
      </p:nvGrpSpPr>
      <p:grpSpPr>
        <a:xfrm>
          <a:off x="0" y="0"/>
          <a:ext cx="0" cy="0"/>
          <a:chOff x="0" y="0"/>
          <a:chExt cx="0" cy="0"/>
        </a:xfrm>
      </p:grpSpPr>
      <p:sp>
        <p:nvSpPr>
          <p:cNvPr id="2" name="Shape 0"/>
          <p:cNvSpPr/>
          <p:nvPr/>
        </p:nvSpPr>
        <p:spPr>
          <a:xfrm>
            <a:off x="5501488" y="1005840"/>
            <a:ext cx="1188720" cy="1188720"/>
          </a:xfrm>
          <a:prstGeom prst="ellipse">
            <a:avLst/>
          </a:prstGeom>
          <a:solidFill>
            <a:srgbClr val="E8720C"/>
          </a:solidFill>
          <a:ln/>
        </p:spPr>
        <p:txBody>
          <a:bodyPr/>
          <a:lstStyle/>
          <a:p>
            <a:endParaRPr lang="fr-FR"/>
          </a:p>
        </p:txBody>
      </p:sp>
      <p:pic>
        <p:nvPicPr>
          <p:cNvPr id="3" name="Image 0" descr="/home/claude/creps-ia-cours/icons/cursor.png"/>
          <p:cNvPicPr>
            <a:picLocks noChangeAspect="1"/>
          </p:cNvPicPr>
          <p:nvPr/>
        </p:nvPicPr>
        <p:blipFill>
          <a:blip r:embed="rId3"/>
          <a:stretch>
            <a:fillRect/>
          </a:stretch>
        </p:blipFill>
        <p:spPr>
          <a:xfrm>
            <a:off x="5798668" y="1303020"/>
            <a:ext cx="594360" cy="594360"/>
          </a:xfrm>
          <a:prstGeom prst="rect">
            <a:avLst/>
          </a:prstGeom>
        </p:spPr>
      </p:pic>
      <p:sp>
        <p:nvSpPr>
          <p:cNvPr id="4" name="Text 1"/>
          <p:cNvSpPr txBox="1"/>
          <p:nvPr/>
        </p:nvSpPr>
        <p:spPr>
          <a:xfrm>
            <a:off x="914400" y="2331720"/>
            <a:ext cx="10362895" cy="365760"/>
          </a:xfrm>
          <a:prstGeom prst="rect">
            <a:avLst/>
          </a:prstGeom>
          <a:noFill/>
          <a:ln/>
        </p:spPr>
        <p:txBody>
          <a:bodyPr wrap="square" lIns="0" tIns="0" rIns="0" bIns="0" rtlCol="0" anchor="ctr"/>
          <a:lstStyle/>
          <a:p>
            <a:pPr marL="0" indent="0" algn="ctr">
              <a:buNone/>
            </a:pPr>
            <a:r>
              <a:rPr lang="en-US" sz="1400" b="1" dirty="0">
                <a:solidFill>
                  <a:srgbClr val="E8720C"/>
                </a:solidFill>
                <a:latin typeface="Calibri" pitchFamily="34" charset="0"/>
                <a:ea typeface="Calibri" pitchFamily="34" charset="-122"/>
                <a:cs typeface="Calibri" pitchFamily="34" charset="-120"/>
              </a:rPr>
              <a:t>ACTIVITÉ À PROJETER</a:t>
            </a:r>
            <a:endParaRPr lang="en-US" sz="1400" dirty="0"/>
          </a:p>
        </p:txBody>
      </p:sp>
      <p:sp>
        <p:nvSpPr>
          <p:cNvPr id="5" name="Text 2"/>
          <p:cNvSpPr txBox="1"/>
          <p:nvPr/>
        </p:nvSpPr>
        <p:spPr>
          <a:xfrm>
            <a:off x="1188720" y="2743200"/>
            <a:ext cx="9814255" cy="914400"/>
          </a:xfrm>
          <a:prstGeom prst="rect">
            <a:avLst/>
          </a:prstGeom>
          <a:noFill/>
          <a:ln/>
        </p:spPr>
        <p:txBody>
          <a:bodyPr wrap="square" lIns="0" tIns="0" rIns="0" bIns="0" rtlCol="0" anchor="ctr"/>
          <a:lstStyle/>
          <a:p>
            <a:pPr marL="0" indent="0" algn="ctr">
              <a:buNone/>
            </a:pPr>
            <a:r>
              <a:rPr lang="en-US" sz="2600" b="1" dirty="0">
                <a:solidFill>
                  <a:srgbClr val="1E2761"/>
                </a:solidFill>
                <a:latin typeface="Calibri" pitchFamily="34" charset="0"/>
                <a:ea typeface="Calibri" pitchFamily="34" charset="-122"/>
                <a:cs typeface="Calibri" pitchFamily="34" charset="-120"/>
              </a:rPr>
              <a:t>« IA &amp; Human ? » — quiz de l'Université de Nantes</a:t>
            </a:r>
            <a:endParaRPr lang="en-US" sz="2600" dirty="0"/>
          </a:p>
        </p:txBody>
      </p:sp>
      <p:sp>
        <p:nvSpPr>
          <p:cNvPr id="6" name="Text 3"/>
          <p:cNvSpPr txBox="1"/>
          <p:nvPr/>
        </p:nvSpPr>
        <p:spPr>
          <a:xfrm>
            <a:off x="1188720" y="3703320"/>
            <a:ext cx="9814255" cy="411480"/>
          </a:xfrm>
          <a:prstGeom prst="rect">
            <a:avLst/>
          </a:prstGeom>
          <a:noFill/>
          <a:ln/>
        </p:spPr>
        <p:txBody>
          <a:bodyPr wrap="square" lIns="0" tIns="0" rIns="0" bIns="0" rtlCol="0" anchor="ctr"/>
          <a:lstStyle/>
          <a:p>
            <a:pPr marL="0" indent="0" algn="ctr">
              <a:buNone/>
            </a:pPr>
            <a:r>
              <a:rPr lang="en-US" sz="1600" u="sng" dirty="0">
                <a:solidFill>
                  <a:srgbClr val="1E2761"/>
                </a:solidFill>
                <a:latin typeface="Calibri" pitchFamily="34" charset="0"/>
                <a:ea typeface="Calibri" pitchFamily="34" charset="-122"/>
                <a:cs typeface="Calibri" pitchFamily="34" charset="-120"/>
                <a:hlinkClick r:id="rId4">
                  <a:extLst>
                    <a:ext uri="{A12FA001-AC4F-418D-AE19-62706E023703}">
                      <ahyp:hlinkClr xmlns:ahyp="http://schemas.microsoft.com/office/drawing/2018/hyperlinkcolor" val="tx"/>
                    </a:ext>
                  </a:extLst>
                </a:hlinkClick>
              </a:rPr>
              <a:t>https://iaandhuman.univ-nantes.fr/</a:t>
            </a:r>
            <a:endParaRPr lang="en-US" sz="1600" dirty="0"/>
          </a:p>
        </p:txBody>
      </p:sp>
      <p:sp>
        <p:nvSpPr>
          <p:cNvPr id="7" name="Shape 4"/>
          <p:cNvSpPr/>
          <p:nvPr/>
        </p:nvSpPr>
        <p:spPr>
          <a:xfrm>
            <a:off x="4632808" y="4251960"/>
            <a:ext cx="2926080" cy="457200"/>
          </a:xfrm>
          <a:prstGeom prst="roundRect">
            <a:avLst>
              <a:gd name="adj" fmla="val 50000"/>
            </a:avLst>
          </a:prstGeom>
          <a:solidFill>
            <a:srgbClr val="FFFFFF"/>
          </a:solidFill>
          <a:ln/>
        </p:spPr>
        <p:txBody>
          <a:bodyPr/>
          <a:lstStyle/>
          <a:p>
            <a:endParaRPr lang="fr-FR"/>
          </a:p>
        </p:txBody>
      </p:sp>
      <p:sp>
        <p:nvSpPr>
          <p:cNvPr id="8" name="Text 5"/>
          <p:cNvSpPr txBox="1"/>
          <p:nvPr/>
        </p:nvSpPr>
        <p:spPr>
          <a:xfrm>
            <a:off x="4632808" y="4251960"/>
            <a:ext cx="2926080" cy="457200"/>
          </a:xfrm>
          <a:prstGeom prst="rect">
            <a:avLst/>
          </a:prstGeom>
          <a:noFill/>
          <a:ln/>
        </p:spPr>
        <p:txBody>
          <a:bodyPr wrap="square" lIns="0" tIns="0" rIns="0" bIns="0" rtlCol="0" anchor="ctr"/>
          <a:lstStyle/>
          <a:p>
            <a:pPr marL="0" indent="0" algn="ctr">
              <a:buNone/>
            </a:pPr>
            <a:r>
              <a:rPr lang="en-US" sz="1300" b="1" dirty="0">
                <a:solidFill>
                  <a:srgbClr val="1E2761"/>
                </a:solidFill>
                <a:latin typeface="Calibri" pitchFamily="34" charset="0"/>
                <a:ea typeface="Calibri" pitchFamily="34" charset="-122"/>
                <a:cs typeface="Calibri" pitchFamily="34" charset="-120"/>
              </a:rPr>
              <a:t>5 min  •  français</a:t>
            </a:r>
            <a:endParaRPr lang="en-US" sz="1300" dirty="0"/>
          </a:p>
        </p:txBody>
      </p:sp>
      <p:sp>
        <p:nvSpPr>
          <p:cNvPr id="9" name="Text 6"/>
          <p:cNvSpPr txBox="1"/>
          <p:nvPr/>
        </p:nvSpPr>
        <p:spPr>
          <a:xfrm>
            <a:off x="1828800" y="4983480"/>
            <a:ext cx="8534095" cy="1188720"/>
          </a:xfrm>
          <a:prstGeom prst="rect">
            <a:avLst/>
          </a:prstGeom>
          <a:noFill/>
          <a:ln/>
        </p:spPr>
        <p:txBody>
          <a:bodyPr wrap="square" lIns="0" tIns="0" rIns="0" bIns="0" rtlCol="0" anchor="ctr"/>
          <a:lstStyle/>
          <a:p>
            <a:pPr marL="0" indent="0" algn="ctr">
              <a:buNone/>
            </a:pPr>
            <a:r>
              <a:rPr lang="en-US" sz="1400" i="1" dirty="0">
                <a:solidFill>
                  <a:srgbClr val="6B7280"/>
                </a:solidFill>
                <a:latin typeface="Calibri" pitchFamily="34" charset="0"/>
                <a:ea typeface="Calibri" pitchFamily="34" charset="-122"/>
                <a:cs typeface="Calibri" pitchFamily="34" charset="-120"/>
              </a:rPr>
              <a:t>Devinez en groupe si chaque visage, écriture, texte ou musique est réel ou généré par IA. Vote à main levée avant de révéler la réponse.</a:t>
            </a:r>
            <a:endParaRPr lang="en-US" sz="14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5318608" y="1828800"/>
            <a:ext cx="1554480" cy="1554480"/>
          </a:xfrm>
          <a:prstGeom prst="ellipse">
            <a:avLst/>
          </a:prstGeom>
          <a:solidFill>
            <a:srgbClr val="E8720C"/>
          </a:solidFill>
          <a:ln/>
        </p:spPr>
        <p:txBody>
          <a:bodyPr/>
          <a:lstStyle/>
          <a:p>
            <a:endParaRPr lang="fr-FR"/>
          </a:p>
        </p:txBody>
      </p:sp>
      <p:pic>
        <p:nvPicPr>
          <p:cNvPr id="3" name="Image 0" descr="/home/claude/creps-ia-cours/icons/shield.png"/>
          <p:cNvPicPr>
            <a:picLocks noChangeAspect="1"/>
          </p:cNvPicPr>
          <p:nvPr/>
        </p:nvPicPr>
        <p:blipFill>
          <a:blip r:embed="rId3"/>
          <a:stretch>
            <a:fillRect/>
          </a:stretch>
        </p:blipFill>
        <p:spPr>
          <a:xfrm>
            <a:off x="5707228" y="2217420"/>
            <a:ext cx="777240" cy="777240"/>
          </a:xfrm>
          <a:prstGeom prst="rect">
            <a:avLst/>
          </a:prstGeom>
        </p:spPr>
      </p:pic>
      <p:sp>
        <p:nvSpPr>
          <p:cNvPr id="4" name="Text 1"/>
          <p:cNvSpPr txBox="1"/>
          <p:nvPr/>
        </p:nvSpPr>
        <p:spPr>
          <a:xfrm>
            <a:off x="914400" y="3611880"/>
            <a:ext cx="10362895" cy="91440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Utiliser l'IA de façon responsable</a:t>
            </a:r>
            <a:endParaRPr lang="en-US" sz="3800" dirty="0"/>
          </a:p>
        </p:txBody>
      </p:sp>
      <p:sp>
        <p:nvSpPr>
          <p:cNvPr id="5" name="Text 2"/>
          <p:cNvSpPr txBox="1"/>
          <p:nvPr/>
        </p:nvSpPr>
        <p:spPr>
          <a:xfrm>
            <a:off x="914400" y="4434840"/>
            <a:ext cx="10362895" cy="457200"/>
          </a:xfrm>
          <a:prstGeom prst="rect">
            <a:avLst/>
          </a:prstGeom>
          <a:noFill/>
          <a:ln/>
        </p:spPr>
        <p:txBody>
          <a:bodyPr wrap="square" lIns="0" tIns="0" rIns="0" bIns="0" rtlCol="0" anchor="ctr"/>
          <a:lstStyle/>
          <a:p>
            <a:pPr marL="0" indent="0" algn="ctr">
              <a:buNone/>
            </a:pPr>
            <a:r>
              <a:rPr lang="en-US" sz="1800" b="1" dirty="0">
                <a:solidFill>
                  <a:srgbClr val="E8720C"/>
                </a:solidFill>
                <a:latin typeface="Calibri" pitchFamily="34" charset="0"/>
                <a:ea typeface="Calibri" pitchFamily="34" charset="-122"/>
                <a:cs typeface="Calibri" pitchFamily="34" charset="-120"/>
              </a:rPr>
              <a:t>8 minutes</a:t>
            </a:r>
            <a:endParaRPr lang="en-US" sz="18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911535" cy="365760"/>
          </a:xfrm>
          <a:prstGeom prst="rect">
            <a:avLst/>
          </a:prstGeom>
          <a:noFill/>
          <a:ln/>
        </p:spPr>
        <p:txBody>
          <a:bodyPr wrap="square" lIns="0" tIns="0" rIns="0" bIns="0" rtlCol="0" anchor="ctr"/>
          <a:lstStyle/>
          <a:p>
            <a:pPr marL="0" indent="0">
              <a:buNone/>
            </a:pPr>
            <a:r>
              <a:rPr lang="en-US" sz="1400" b="1" kern="0" spc="100" dirty="0">
                <a:solidFill>
                  <a:srgbClr val="E8720C"/>
                </a:solidFill>
                <a:latin typeface="Calibri" pitchFamily="34" charset="0"/>
                <a:ea typeface="Calibri" pitchFamily="34" charset="-122"/>
                <a:cs typeface="Calibri" pitchFamily="34" charset="-120"/>
              </a:rPr>
              <a:t>CONCRÈTEMENT, DÈS DEMAIN</a:t>
            </a:r>
            <a:endParaRPr lang="en-US" sz="1400" dirty="0"/>
          </a:p>
        </p:txBody>
      </p:sp>
      <p:sp>
        <p:nvSpPr>
          <p:cNvPr id="3" name="Text 1"/>
          <p:cNvSpPr txBox="1"/>
          <p:nvPr/>
        </p:nvSpPr>
        <p:spPr>
          <a:xfrm>
            <a:off x="640080" y="713232"/>
            <a:ext cx="10911535" cy="822960"/>
          </a:xfrm>
          <a:prstGeom prst="rect">
            <a:avLst/>
          </a:prstGeom>
          <a:noFill/>
          <a:ln/>
        </p:spPr>
        <p:txBody>
          <a:bodyPr wrap="square" lIns="0" tIns="0" rIns="0" bIns="0" rtlCol="0" anchor="ctr"/>
          <a:lstStyle/>
          <a:p>
            <a:pPr marL="0" indent="0">
              <a:buNone/>
            </a:pPr>
            <a:r>
              <a:rPr lang="en-US" sz="3400" b="1" dirty="0">
                <a:solidFill>
                  <a:srgbClr val="1E2761"/>
                </a:solidFill>
                <a:latin typeface="Calibri" pitchFamily="34" charset="0"/>
                <a:ea typeface="Calibri" pitchFamily="34" charset="-122"/>
                <a:cs typeface="Calibri" pitchFamily="34" charset="-120"/>
              </a:rPr>
              <a:t>Le meilleur outil selon le besoin</a:t>
            </a:r>
            <a:endParaRPr lang="en-US" sz="3400" dirty="0"/>
          </a:p>
        </p:txBody>
      </p:sp>
      <p:sp>
        <p:nvSpPr>
          <p:cNvPr id="4" name="Shape 2"/>
          <p:cNvSpPr/>
          <p:nvPr/>
        </p:nvSpPr>
        <p:spPr>
          <a:xfrm>
            <a:off x="822960" y="2046732"/>
            <a:ext cx="402336" cy="402336"/>
          </a:xfrm>
          <a:prstGeom prst="ellipse">
            <a:avLst/>
          </a:prstGeom>
          <a:solidFill>
            <a:srgbClr val="E8720C"/>
          </a:solidFill>
          <a:ln/>
        </p:spPr>
        <p:txBody>
          <a:bodyPr/>
          <a:lstStyle/>
          <a:p>
            <a:endParaRPr lang="fr-FR"/>
          </a:p>
        </p:txBody>
      </p:sp>
      <p:pic>
        <p:nvPicPr>
          <p:cNvPr id="5" name="Image 0" descr="/home/claude/creps-ia-cours/icons/brain.png"/>
          <p:cNvPicPr>
            <a:picLocks noChangeAspect="1"/>
          </p:cNvPicPr>
          <p:nvPr/>
        </p:nvPicPr>
        <p:blipFill>
          <a:blip r:embed="rId3"/>
          <a:stretch>
            <a:fillRect/>
          </a:stretch>
        </p:blipFill>
        <p:spPr>
          <a:xfrm>
            <a:off x="919521" y="2143293"/>
            <a:ext cx="209215" cy="209215"/>
          </a:xfrm>
          <a:prstGeom prst="rect">
            <a:avLst/>
          </a:prstGeom>
        </p:spPr>
      </p:pic>
      <p:sp>
        <p:nvSpPr>
          <p:cNvPr id="6" name="Text 3"/>
          <p:cNvSpPr txBox="1"/>
          <p:nvPr/>
        </p:nvSpPr>
        <p:spPr>
          <a:xfrm>
            <a:off x="1481328" y="1955292"/>
            <a:ext cx="9887407" cy="585216"/>
          </a:xfrm>
          <a:prstGeom prst="rect">
            <a:avLst/>
          </a:prstGeom>
          <a:noFill/>
          <a:ln/>
        </p:spPr>
        <p:txBody>
          <a:bodyPr wrap="square" lIns="0" tIns="0" rIns="0" bIns="0" rtlCol="0" anchor="ctr"/>
          <a:lstStyle/>
          <a:p>
            <a:pPr marL="0" indent="0" algn="l">
              <a:buNone/>
            </a:pPr>
            <a:r>
              <a:rPr lang="en-US" sz="1700" b="1" dirty="0">
                <a:solidFill>
                  <a:srgbClr val="1A1A2E"/>
                </a:solidFill>
                <a:latin typeface="Calibri" pitchFamily="34" charset="0"/>
                <a:ea typeface="Calibri" pitchFamily="34" charset="-122"/>
                <a:cs typeface="Calibri" pitchFamily="34" charset="-120"/>
              </a:rPr>
              <a:t>Texte, rédaction : Claude ou ChatGPT — Le Chat (Mistral) en alternative européenne</a:t>
            </a:r>
            <a:endParaRPr lang="en-US" sz="1700" dirty="0"/>
          </a:p>
        </p:txBody>
      </p:sp>
      <p:sp>
        <p:nvSpPr>
          <p:cNvPr id="7" name="Shape 4"/>
          <p:cNvSpPr/>
          <p:nvPr/>
        </p:nvSpPr>
        <p:spPr>
          <a:xfrm>
            <a:off x="822960" y="2793492"/>
            <a:ext cx="402336" cy="402336"/>
          </a:xfrm>
          <a:prstGeom prst="ellipse">
            <a:avLst/>
          </a:prstGeom>
          <a:solidFill>
            <a:srgbClr val="E8720C"/>
          </a:solidFill>
          <a:ln/>
        </p:spPr>
        <p:txBody>
          <a:bodyPr/>
          <a:lstStyle/>
          <a:p>
            <a:endParaRPr lang="fr-FR"/>
          </a:p>
        </p:txBody>
      </p:sp>
      <p:pic>
        <p:nvPicPr>
          <p:cNvPr id="8" name="Image 1" descr="/home/claude/creps-ia-cours/icons/camera.png"/>
          <p:cNvPicPr>
            <a:picLocks noChangeAspect="1"/>
          </p:cNvPicPr>
          <p:nvPr/>
        </p:nvPicPr>
        <p:blipFill>
          <a:blip r:embed="rId4"/>
          <a:stretch>
            <a:fillRect/>
          </a:stretch>
        </p:blipFill>
        <p:spPr>
          <a:xfrm>
            <a:off x="919521" y="2890053"/>
            <a:ext cx="209215" cy="209215"/>
          </a:xfrm>
          <a:prstGeom prst="rect">
            <a:avLst/>
          </a:prstGeom>
        </p:spPr>
      </p:pic>
      <p:sp>
        <p:nvSpPr>
          <p:cNvPr id="9" name="Text 5"/>
          <p:cNvSpPr txBox="1"/>
          <p:nvPr/>
        </p:nvSpPr>
        <p:spPr>
          <a:xfrm>
            <a:off x="1481328" y="2702052"/>
            <a:ext cx="9887407" cy="585216"/>
          </a:xfrm>
          <a:prstGeom prst="rect">
            <a:avLst/>
          </a:prstGeom>
          <a:noFill/>
          <a:ln/>
        </p:spPr>
        <p:txBody>
          <a:bodyPr wrap="square" lIns="0" tIns="0" rIns="0" bIns="0" rtlCol="0" anchor="ctr"/>
          <a:lstStyle/>
          <a:p>
            <a:pPr marL="0" indent="0" algn="l">
              <a:buNone/>
            </a:pPr>
            <a:r>
              <a:rPr lang="en-US" sz="1700" b="1" dirty="0">
                <a:solidFill>
                  <a:srgbClr val="1A1A2E"/>
                </a:solidFill>
                <a:latin typeface="Calibri" pitchFamily="34" charset="0"/>
                <a:ea typeface="Calibri" pitchFamily="34" charset="-122"/>
                <a:cs typeface="Calibri" pitchFamily="34" charset="-120"/>
              </a:rPr>
              <a:t>Génération d'image : Midjourney, référence pour la qualité visuelle</a:t>
            </a:r>
            <a:endParaRPr lang="en-US" sz="1700" dirty="0"/>
          </a:p>
        </p:txBody>
      </p:sp>
      <p:sp>
        <p:nvSpPr>
          <p:cNvPr id="10" name="Shape 6"/>
          <p:cNvSpPr/>
          <p:nvPr/>
        </p:nvSpPr>
        <p:spPr>
          <a:xfrm>
            <a:off x="822960" y="3540252"/>
            <a:ext cx="402336" cy="402336"/>
          </a:xfrm>
          <a:prstGeom prst="ellipse">
            <a:avLst/>
          </a:prstGeom>
          <a:solidFill>
            <a:srgbClr val="E8720C"/>
          </a:solidFill>
          <a:ln/>
        </p:spPr>
        <p:txBody>
          <a:bodyPr/>
          <a:lstStyle/>
          <a:p>
            <a:endParaRPr lang="fr-FR"/>
          </a:p>
        </p:txBody>
      </p:sp>
      <p:pic>
        <p:nvPicPr>
          <p:cNvPr id="11" name="Image 2" descr="/home/claude/creps-ia-cours/icons/video.png"/>
          <p:cNvPicPr>
            <a:picLocks noChangeAspect="1"/>
          </p:cNvPicPr>
          <p:nvPr/>
        </p:nvPicPr>
        <p:blipFill>
          <a:blip r:embed="rId5"/>
          <a:stretch>
            <a:fillRect/>
          </a:stretch>
        </p:blipFill>
        <p:spPr>
          <a:xfrm>
            <a:off x="919521" y="3636813"/>
            <a:ext cx="209215" cy="209215"/>
          </a:xfrm>
          <a:prstGeom prst="rect">
            <a:avLst/>
          </a:prstGeom>
        </p:spPr>
      </p:pic>
      <p:sp>
        <p:nvSpPr>
          <p:cNvPr id="12" name="Text 7"/>
          <p:cNvSpPr txBox="1"/>
          <p:nvPr/>
        </p:nvSpPr>
        <p:spPr>
          <a:xfrm>
            <a:off x="1481328" y="3448812"/>
            <a:ext cx="9887407" cy="585216"/>
          </a:xfrm>
          <a:prstGeom prst="rect">
            <a:avLst/>
          </a:prstGeom>
          <a:noFill/>
          <a:ln/>
        </p:spPr>
        <p:txBody>
          <a:bodyPr wrap="square" lIns="0" tIns="0" rIns="0" bIns="0" rtlCol="0" anchor="ctr"/>
          <a:lstStyle/>
          <a:p>
            <a:pPr marL="0" indent="0" algn="l">
              <a:buNone/>
            </a:pPr>
            <a:r>
              <a:rPr lang="en-US" sz="1700" b="1" dirty="0">
                <a:solidFill>
                  <a:srgbClr val="1A1A2E"/>
                </a:solidFill>
                <a:latin typeface="Calibri" pitchFamily="34" charset="0"/>
                <a:ea typeface="Calibri" pitchFamily="34" charset="-122"/>
                <a:cs typeface="Calibri" pitchFamily="34" charset="-120"/>
              </a:rPr>
              <a:t>Génération de vidéo : Veo (Google) ou Sora (OpenAI)</a:t>
            </a:r>
            <a:endParaRPr lang="en-US" sz="1700" dirty="0"/>
          </a:p>
        </p:txBody>
      </p:sp>
      <p:sp>
        <p:nvSpPr>
          <p:cNvPr id="13" name="Shape 8"/>
          <p:cNvSpPr/>
          <p:nvPr/>
        </p:nvSpPr>
        <p:spPr>
          <a:xfrm>
            <a:off x="822960" y="4287012"/>
            <a:ext cx="402336" cy="402336"/>
          </a:xfrm>
          <a:prstGeom prst="ellipse">
            <a:avLst/>
          </a:prstGeom>
          <a:solidFill>
            <a:srgbClr val="E8720C"/>
          </a:solidFill>
          <a:ln/>
        </p:spPr>
        <p:txBody>
          <a:bodyPr/>
          <a:lstStyle/>
          <a:p>
            <a:endParaRPr lang="fr-FR"/>
          </a:p>
        </p:txBody>
      </p:sp>
      <p:pic>
        <p:nvPicPr>
          <p:cNvPr id="14" name="Image 3" descr="/home/claude/creps-ia-cours/icons/list.png"/>
          <p:cNvPicPr>
            <a:picLocks noChangeAspect="1"/>
          </p:cNvPicPr>
          <p:nvPr/>
        </p:nvPicPr>
        <p:blipFill>
          <a:blip r:embed="rId6"/>
          <a:stretch>
            <a:fillRect/>
          </a:stretch>
        </p:blipFill>
        <p:spPr>
          <a:xfrm>
            <a:off x="919521" y="4383573"/>
            <a:ext cx="209215" cy="209215"/>
          </a:xfrm>
          <a:prstGeom prst="rect">
            <a:avLst/>
          </a:prstGeom>
        </p:spPr>
      </p:pic>
      <p:sp>
        <p:nvSpPr>
          <p:cNvPr id="15" name="Text 9"/>
          <p:cNvSpPr txBox="1"/>
          <p:nvPr/>
        </p:nvSpPr>
        <p:spPr>
          <a:xfrm>
            <a:off x="1481328" y="4195572"/>
            <a:ext cx="9887407" cy="585216"/>
          </a:xfrm>
          <a:prstGeom prst="rect">
            <a:avLst/>
          </a:prstGeom>
          <a:noFill/>
          <a:ln/>
        </p:spPr>
        <p:txBody>
          <a:bodyPr wrap="square" lIns="0" tIns="0" rIns="0" bIns="0" rtlCol="0" anchor="ctr"/>
          <a:lstStyle/>
          <a:p>
            <a:pPr marL="0" indent="0" algn="l">
              <a:buNone/>
            </a:pPr>
            <a:r>
              <a:rPr lang="en-US" sz="1700" b="1" dirty="0">
                <a:solidFill>
                  <a:srgbClr val="1A1A2E"/>
                </a:solidFill>
                <a:latin typeface="Calibri" pitchFamily="34" charset="0"/>
                <a:ea typeface="Calibri" pitchFamily="34" charset="-122"/>
                <a:cs typeface="Calibri" pitchFamily="34" charset="-120"/>
              </a:rPr>
              <a:t>Présentation / diaporama : Gamma, un diaporama complet en 1 minute</a:t>
            </a:r>
            <a:endParaRPr lang="en-US" sz="1700" dirty="0"/>
          </a:p>
        </p:txBody>
      </p:sp>
      <p:sp>
        <p:nvSpPr>
          <p:cNvPr id="16" name="Shape 10"/>
          <p:cNvSpPr/>
          <p:nvPr/>
        </p:nvSpPr>
        <p:spPr>
          <a:xfrm>
            <a:off x="822960" y="5033772"/>
            <a:ext cx="402336" cy="402336"/>
          </a:xfrm>
          <a:prstGeom prst="ellipse">
            <a:avLst/>
          </a:prstGeom>
          <a:solidFill>
            <a:srgbClr val="E8720C"/>
          </a:solidFill>
          <a:ln/>
        </p:spPr>
        <p:txBody>
          <a:bodyPr/>
          <a:lstStyle/>
          <a:p>
            <a:endParaRPr lang="fr-FR"/>
          </a:p>
        </p:txBody>
      </p:sp>
      <p:pic>
        <p:nvPicPr>
          <p:cNvPr id="17" name="Image 4" descr="/home/claude/creps-ia-cours/icons/mic.png"/>
          <p:cNvPicPr>
            <a:picLocks noChangeAspect="1"/>
          </p:cNvPicPr>
          <p:nvPr/>
        </p:nvPicPr>
        <p:blipFill>
          <a:blip r:embed="rId7"/>
          <a:stretch>
            <a:fillRect/>
          </a:stretch>
        </p:blipFill>
        <p:spPr>
          <a:xfrm>
            <a:off x="919521" y="5130333"/>
            <a:ext cx="209215" cy="209215"/>
          </a:xfrm>
          <a:prstGeom prst="rect">
            <a:avLst/>
          </a:prstGeom>
        </p:spPr>
      </p:pic>
      <p:sp>
        <p:nvSpPr>
          <p:cNvPr id="18" name="Text 11"/>
          <p:cNvSpPr txBox="1"/>
          <p:nvPr/>
        </p:nvSpPr>
        <p:spPr>
          <a:xfrm>
            <a:off x="1481328" y="4942332"/>
            <a:ext cx="9887407" cy="585216"/>
          </a:xfrm>
          <a:prstGeom prst="rect">
            <a:avLst/>
          </a:prstGeom>
          <a:noFill/>
          <a:ln/>
        </p:spPr>
        <p:txBody>
          <a:bodyPr wrap="square" lIns="0" tIns="0" rIns="0" bIns="0" rtlCol="0" anchor="ctr"/>
          <a:lstStyle/>
          <a:p>
            <a:pPr marL="0" indent="0" algn="l">
              <a:buNone/>
            </a:pPr>
            <a:r>
              <a:rPr lang="en-US" sz="1700" b="1" dirty="0">
                <a:solidFill>
                  <a:srgbClr val="1A1A2E"/>
                </a:solidFill>
                <a:latin typeface="Calibri" pitchFamily="34" charset="0"/>
                <a:ea typeface="Calibri" pitchFamily="34" charset="-122"/>
                <a:cs typeface="Calibri" pitchFamily="34" charset="-120"/>
              </a:rPr>
              <a:t>Retranscription audio : Notta, pour un compte-rendu de réunion</a:t>
            </a:r>
            <a:endParaRPr lang="en-US" sz="1700" dirty="0"/>
          </a:p>
        </p:txBody>
      </p:sp>
      <p:sp>
        <p:nvSpPr>
          <p:cNvPr id="19" name="Shape 12"/>
          <p:cNvSpPr/>
          <p:nvPr/>
        </p:nvSpPr>
        <p:spPr>
          <a:xfrm>
            <a:off x="822960" y="5780532"/>
            <a:ext cx="402336" cy="402336"/>
          </a:xfrm>
          <a:prstGeom prst="ellipse">
            <a:avLst/>
          </a:prstGeom>
          <a:solidFill>
            <a:srgbClr val="E8720C"/>
          </a:solidFill>
          <a:ln/>
        </p:spPr>
        <p:txBody>
          <a:bodyPr/>
          <a:lstStyle/>
          <a:p>
            <a:endParaRPr lang="fr-FR"/>
          </a:p>
        </p:txBody>
      </p:sp>
      <p:pic>
        <p:nvPicPr>
          <p:cNvPr id="20" name="Image 5" descr="/home/claude/creps-ia-cours/icons/check.png"/>
          <p:cNvPicPr>
            <a:picLocks noChangeAspect="1"/>
          </p:cNvPicPr>
          <p:nvPr/>
        </p:nvPicPr>
        <p:blipFill>
          <a:blip r:embed="rId8"/>
          <a:stretch>
            <a:fillRect/>
          </a:stretch>
        </p:blipFill>
        <p:spPr>
          <a:xfrm>
            <a:off x="919521" y="5877093"/>
            <a:ext cx="209215" cy="209215"/>
          </a:xfrm>
          <a:prstGeom prst="rect">
            <a:avLst/>
          </a:prstGeom>
        </p:spPr>
      </p:pic>
      <p:sp>
        <p:nvSpPr>
          <p:cNvPr id="21" name="Text 13"/>
          <p:cNvSpPr txBox="1"/>
          <p:nvPr/>
        </p:nvSpPr>
        <p:spPr>
          <a:xfrm>
            <a:off x="1481328" y="5689092"/>
            <a:ext cx="9887407" cy="585216"/>
          </a:xfrm>
          <a:prstGeom prst="rect">
            <a:avLst/>
          </a:prstGeom>
          <a:noFill/>
          <a:ln/>
        </p:spPr>
        <p:txBody>
          <a:bodyPr wrap="square" lIns="0" tIns="0" rIns="0" bIns="0" rtlCol="0" anchor="ctr"/>
          <a:lstStyle/>
          <a:p>
            <a:pPr marL="0" indent="0" algn="l">
              <a:buNone/>
            </a:pPr>
            <a:r>
              <a:rPr lang="en-US" sz="1700" b="1" dirty="0">
                <a:solidFill>
                  <a:srgbClr val="1A1A2E"/>
                </a:solidFill>
                <a:latin typeface="Calibri" pitchFamily="34" charset="0"/>
                <a:ea typeface="Calibri" pitchFamily="34" charset="-122"/>
                <a:cs typeface="Calibri" pitchFamily="34" charset="-120"/>
              </a:rPr>
              <a:t>Recherche fiable : Perplexity, réponses avec leurs sources</a:t>
            </a:r>
            <a:endParaRPr lang="en-US" sz="17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p:bldP spid="9" grpId="0" animBg="1"/>
      <p:bldP spid="10" grpId="0" animBg="1"/>
      <p:bldP spid="11" grpId="0"/>
      <p:bldP spid="12" grpId="0" animBg="1"/>
      <p:bldP spid="13" grpId="0" animBg="1"/>
      <p:bldP spid="14" grpId="0"/>
      <p:bldP spid="15" grpId="0" animBg="1"/>
      <p:bldP spid="16" grpId="0" animBg="1"/>
      <p:bldP spid="17" grpId="0"/>
      <p:bldP spid="18" grpId="0" animBg="1"/>
      <p:bldP spid="19" grpId="0" animBg="1"/>
      <p:bldP spid="20" grpId="0"/>
      <p:bldP spid="2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FFFFFF"/>
        </a:solidFill>
        <a:effectLst/>
      </p:bgPr>
    </p:bg>
    <p:spTree>
      <p:nvGrpSpPr>
        <p:cNvPr id="1" name=""/>
        <p:cNvGrpSpPr/>
        <p:nvPr/>
      </p:nvGrpSpPr>
      <p:grpSpPr>
        <a:xfrm>
          <a:off x="0" y="0"/>
          <a:ext cx="0" cy="0"/>
          <a:chOff x="0" y="0"/>
          <a:chExt cx="0" cy="0"/>
        </a:xfrm>
      </p:grpSpPr>
      <p:sp>
        <p:nvSpPr>
          <p:cNvPr id="2" name="Text 0"/>
          <p:cNvSpPr txBox="1"/>
          <p:nvPr/>
        </p:nvSpPr>
        <p:spPr>
          <a:xfrm>
            <a:off x="640080" y="384048"/>
            <a:ext cx="10911535" cy="365760"/>
          </a:xfrm>
          <a:prstGeom prst="rect">
            <a:avLst/>
          </a:prstGeom>
          <a:noFill/>
          <a:ln/>
        </p:spPr>
        <p:txBody>
          <a:bodyPr wrap="square" lIns="0" tIns="0" rIns="0" bIns="0" rtlCol="0" anchor="ctr"/>
          <a:lstStyle/>
          <a:p>
            <a:pPr marL="0" indent="0">
              <a:buNone/>
            </a:pPr>
            <a:r>
              <a:rPr lang="en-US" sz="1400" b="1" kern="0" spc="100" dirty="0">
                <a:solidFill>
                  <a:srgbClr val="E8720C"/>
                </a:solidFill>
                <a:latin typeface="Calibri" pitchFamily="34" charset="0"/>
                <a:ea typeface="Calibri" pitchFamily="34" charset="-122"/>
                <a:cs typeface="Calibri" pitchFamily="34" charset="-120"/>
              </a:rPr>
              <a:t>6 RÈGLES SIMPLES</a:t>
            </a:r>
            <a:endParaRPr lang="en-US" sz="1400" dirty="0"/>
          </a:p>
        </p:txBody>
      </p:sp>
      <p:sp>
        <p:nvSpPr>
          <p:cNvPr id="3" name="Text 1"/>
          <p:cNvSpPr txBox="1"/>
          <p:nvPr/>
        </p:nvSpPr>
        <p:spPr>
          <a:xfrm>
            <a:off x="640080" y="713232"/>
            <a:ext cx="10911535" cy="822960"/>
          </a:xfrm>
          <a:prstGeom prst="rect">
            <a:avLst/>
          </a:prstGeom>
          <a:noFill/>
          <a:ln/>
        </p:spPr>
        <p:txBody>
          <a:bodyPr wrap="square" lIns="0" tIns="0" rIns="0" bIns="0" rtlCol="0" anchor="ctr"/>
          <a:lstStyle/>
          <a:p>
            <a:pPr marL="0" indent="0">
              <a:buNone/>
            </a:pPr>
            <a:r>
              <a:rPr lang="en-US" sz="3400" b="1" dirty="0">
                <a:solidFill>
                  <a:srgbClr val="1E2761"/>
                </a:solidFill>
                <a:latin typeface="Calibri" pitchFamily="34" charset="0"/>
                <a:ea typeface="Calibri" pitchFamily="34" charset="-122"/>
                <a:cs typeface="Calibri" pitchFamily="34" charset="-120"/>
              </a:rPr>
              <a:t>Utiliser l'IA de façon responsable</a:t>
            </a:r>
            <a:endParaRPr lang="en-US" sz="3400" dirty="0"/>
          </a:p>
        </p:txBody>
      </p:sp>
      <p:sp>
        <p:nvSpPr>
          <p:cNvPr id="4" name="Shape 2"/>
          <p:cNvSpPr/>
          <p:nvPr/>
        </p:nvSpPr>
        <p:spPr>
          <a:xfrm>
            <a:off x="822960" y="1874520"/>
            <a:ext cx="5090008" cy="1310640"/>
          </a:xfrm>
          <a:prstGeom prst="roundRect">
            <a:avLst>
              <a:gd name="adj" fmla="val 8372"/>
            </a:avLst>
          </a:prstGeom>
          <a:solidFill>
            <a:srgbClr val="E9EEF9"/>
          </a:solidFill>
          <a:ln/>
        </p:spPr>
        <p:txBody>
          <a:bodyPr/>
          <a:lstStyle/>
          <a:p>
            <a:endParaRPr lang="fr-FR"/>
          </a:p>
        </p:txBody>
      </p:sp>
      <p:sp>
        <p:nvSpPr>
          <p:cNvPr id="5" name="Shape 3"/>
          <p:cNvSpPr/>
          <p:nvPr/>
        </p:nvSpPr>
        <p:spPr>
          <a:xfrm>
            <a:off x="1225296" y="2246376"/>
            <a:ext cx="566928" cy="566928"/>
          </a:xfrm>
          <a:prstGeom prst="ellipse">
            <a:avLst/>
          </a:prstGeom>
          <a:solidFill>
            <a:srgbClr val="E8720C"/>
          </a:solidFill>
          <a:ln/>
        </p:spPr>
        <p:txBody>
          <a:bodyPr/>
          <a:lstStyle/>
          <a:p>
            <a:endParaRPr lang="fr-FR"/>
          </a:p>
        </p:txBody>
      </p:sp>
      <p:pic>
        <p:nvPicPr>
          <p:cNvPr id="6" name="Image 0" descr="/home/claude/creps-ia-cours/icons/check.png"/>
          <p:cNvPicPr>
            <a:picLocks noChangeAspect="1"/>
          </p:cNvPicPr>
          <p:nvPr/>
        </p:nvPicPr>
        <p:blipFill>
          <a:blip r:embed="rId3"/>
          <a:stretch>
            <a:fillRect/>
          </a:stretch>
        </p:blipFill>
        <p:spPr>
          <a:xfrm>
            <a:off x="1352855" y="2373935"/>
            <a:ext cx="311810" cy="311810"/>
          </a:xfrm>
          <a:prstGeom prst="rect">
            <a:avLst/>
          </a:prstGeom>
        </p:spPr>
      </p:pic>
      <p:sp>
        <p:nvSpPr>
          <p:cNvPr id="7" name="Text 4"/>
          <p:cNvSpPr txBox="1"/>
          <p:nvPr/>
        </p:nvSpPr>
        <p:spPr>
          <a:xfrm>
            <a:off x="1874520" y="1874520"/>
            <a:ext cx="3855568" cy="1310640"/>
          </a:xfrm>
          <a:prstGeom prst="rect">
            <a:avLst/>
          </a:prstGeom>
          <a:noFill/>
          <a:ln/>
        </p:spPr>
        <p:txBody>
          <a:bodyPr wrap="square" lIns="0" tIns="0" rIns="0" bIns="0" rtlCol="0" anchor="ctr"/>
          <a:lstStyle/>
          <a:p>
            <a:pPr marL="0" indent="0">
              <a:buNone/>
            </a:pPr>
            <a:r>
              <a:rPr lang="en-US" sz="1700" b="1" dirty="0">
                <a:solidFill>
                  <a:srgbClr val="1A1A2E"/>
                </a:solidFill>
                <a:latin typeface="Calibri" pitchFamily="34" charset="0"/>
                <a:ea typeface="Calibri" pitchFamily="34" charset="-122"/>
                <a:cs typeface="Calibri" pitchFamily="34" charset="-120"/>
              </a:rPr>
              <a:t>Vérifier : toujours recouper l'information</a:t>
            </a:r>
            <a:endParaRPr lang="en-US" sz="1700" dirty="0"/>
          </a:p>
        </p:txBody>
      </p:sp>
      <p:sp>
        <p:nvSpPr>
          <p:cNvPr id="8" name="Shape 5"/>
          <p:cNvSpPr/>
          <p:nvPr/>
        </p:nvSpPr>
        <p:spPr>
          <a:xfrm>
            <a:off x="6278728" y="1874520"/>
            <a:ext cx="5090008" cy="1310640"/>
          </a:xfrm>
          <a:prstGeom prst="roundRect">
            <a:avLst>
              <a:gd name="adj" fmla="val 8372"/>
            </a:avLst>
          </a:prstGeom>
          <a:solidFill>
            <a:srgbClr val="E9EEF9"/>
          </a:solidFill>
          <a:ln/>
        </p:spPr>
        <p:txBody>
          <a:bodyPr/>
          <a:lstStyle/>
          <a:p>
            <a:endParaRPr lang="fr-FR"/>
          </a:p>
        </p:txBody>
      </p:sp>
      <p:sp>
        <p:nvSpPr>
          <p:cNvPr id="9" name="Shape 6"/>
          <p:cNvSpPr/>
          <p:nvPr/>
        </p:nvSpPr>
        <p:spPr>
          <a:xfrm>
            <a:off x="6681064" y="2246376"/>
            <a:ext cx="566928" cy="566928"/>
          </a:xfrm>
          <a:prstGeom prst="ellipse">
            <a:avLst/>
          </a:prstGeom>
          <a:solidFill>
            <a:srgbClr val="E8720C"/>
          </a:solidFill>
          <a:ln/>
        </p:spPr>
        <p:txBody>
          <a:bodyPr/>
          <a:lstStyle/>
          <a:p>
            <a:endParaRPr lang="fr-FR"/>
          </a:p>
        </p:txBody>
      </p:sp>
      <p:pic>
        <p:nvPicPr>
          <p:cNvPr id="10" name="Image 1" descr="/home/claude/creps-ia-cours/icons/eye.png"/>
          <p:cNvPicPr>
            <a:picLocks noChangeAspect="1"/>
          </p:cNvPicPr>
          <p:nvPr/>
        </p:nvPicPr>
        <p:blipFill>
          <a:blip r:embed="rId4"/>
          <a:stretch>
            <a:fillRect/>
          </a:stretch>
        </p:blipFill>
        <p:spPr>
          <a:xfrm>
            <a:off x="6808622" y="2373935"/>
            <a:ext cx="311810" cy="311810"/>
          </a:xfrm>
          <a:prstGeom prst="rect">
            <a:avLst/>
          </a:prstGeom>
        </p:spPr>
      </p:pic>
      <p:sp>
        <p:nvSpPr>
          <p:cNvPr id="11" name="Text 7"/>
          <p:cNvSpPr txBox="1"/>
          <p:nvPr/>
        </p:nvSpPr>
        <p:spPr>
          <a:xfrm>
            <a:off x="7330288" y="1874520"/>
            <a:ext cx="3855568" cy="1310640"/>
          </a:xfrm>
          <a:prstGeom prst="rect">
            <a:avLst/>
          </a:prstGeom>
          <a:noFill/>
          <a:ln/>
        </p:spPr>
        <p:txBody>
          <a:bodyPr wrap="square" lIns="0" tIns="0" rIns="0" bIns="0" rtlCol="0" anchor="ctr"/>
          <a:lstStyle/>
          <a:p>
            <a:pPr marL="0" indent="0">
              <a:buNone/>
            </a:pPr>
            <a:r>
              <a:rPr lang="en-US" sz="1700" b="1" dirty="0">
                <a:solidFill>
                  <a:srgbClr val="1A1A2E"/>
                </a:solidFill>
                <a:latin typeface="Calibri" pitchFamily="34" charset="0"/>
                <a:ea typeface="Calibri" pitchFamily="34" charset="-122"/>
                <a:cs typeface="Calibri" pitchFamily="34" charset="-120"/>
              </a:rPr>
              <a:t>Transparence : dire quand c'est une IA</a:t>
            </a:r>
            <a:endParaRPr lang="en-US" sz="1700" dirty="0"/>
          </a:p>
        </p:txBody>
      </p:sp>
      <p:sp>
        <p:nvSpPr>
          <p:cNvPr id="12" name="Shape 8"/>
          <p:cNvSpPr/>
          <p:nvPr/>
        </p:nvSpPr>
        <p:spPr>
          <a:xfrm>
            <a:off x="822960" y="3459480"/>
            <a:ext cx="5090008" cy="1310640"/>
          </a:xfrm>
          <a:prstGeom prst="roundRect">
            <a:avLst>
              <a:gd name="adj" fmla="val 8372"/>
            </a:avLst>
          </a:prstGeom>
          <a:solidFill>
            <a:srgbClr val="E9EEF9"/>
          </a:solidFill>
          <a:ln/>
        </p:spPr>
        <p:txBody>
          <a:bodyPr/>
          <a:lstStyle/>
          <a:p>
            <a:endParaRPr lang="fr-FR"/>
          </a:p>
        </p:txBody>
      </p:sp>
      <p:sp>
        <p:nvSpPr>
          <p:cNvPr id="13" name="Shape 9"/>
          <p:cNvSpPr/>
          <p:nvPr/>
        </p:nvSpPr>
        <p:spPr>
          <a:xfrm>
            <a:off x="1225296" y="3831336"/>
            <a:ext cx="566928" cy="566928"/>
          </a:xfrm>
          <a:prstGeom prst="ellipse">
            <a:avLst/>
          </a:prstGeom>
          <a:solidFill>
            <a:srgbClr val="E8720C"/>
          </a:solidFill>
          <a:ln/>
        </p:spPr>
        <p:txBody>
          <a:bodyPr/>
          <a:lstStyle/>
          <a:p>
            <a:endParaRPr lang="fr-FR"/>
          </a:p>
        </p:txBody>
      </p:sp>
      <p:pic>
        <p:nvPicPr>
          <p:cNvPr id="14" name="Image 2" descr="/home/claude/creps-ia-cours/icons/lock.png"/>
          <p:cNvPicPr>
            <a:picLocks noChangeAspect="1"/>
          </p:cNvPicPr>
          <p:nvPr/>
        </p:nvPicPr>
        <p:blipFill>
          <a:blip r:embed="rId5"/>
          <a:stretch>
            <a:fillRect/>
          </a:stretch>
        </p:blipFill>
        <p:spPr>
          <a:xfrm>
            <a:off x="1352855" y="3958895"/>
            <a:ext cx="311810" cy="311810"/>
          </a:xfrm>
          <a:prstGeom prst="rect">
            <a:avLst/>
          </a:prstGeom>
        </p:spPr>
      </p:pic>
      <p:sp>
        <p:nvSpPr>
          <p:cNvPr id="15" name="Text 10"/>
          <p:cNvSpPr txBox="1"/>
          <p:nvPr/>
        </p:nvSpPr>
        <p:spPr>
          <a:xfrm>
            <a:off x="1874520" y="3459480"/>
            <a:ext cx="3855568" cy="1310640"/>
          </a:xfrm>
          <a:prstGeom prst="rect">
            <a:avLst/>
          </a:prstGeom>
          <a:noFill/>
          <a:ln/>
        </p:spPr>
        <p:txBody>
          <a:bodyPr wrap="square" lIns="0" tIns="0" rIns="0" bIns="0" rtlCol="0" anchor="ctr"/>
          <a:lstStyle/>
          <a:p>
            <a:pPr marL="0" indent="0">
              <a:buNone/>
            </a:pPr>
            <a:r>
              <a:rPr lang="en-US" sz="1700" b="1" dirty="0">
                <a:solidFill>
                  <a:srgbClr val="1A1A2E"/>
                </a:solidFill>
                <a:latin typeface="Calibri" pitchFamily="34" charset="0"/>
                <a:ea typeface="Calibri" pitchFamily="34" charset="-122"/>
                <a:cs typeface="Calibri" pitchFamily="34" charset="-120"/>
              </a:rPr>
              <a:t>Protection des données sensibles</a:t>
            </a:r>
            <a:endParaRPr lang="en-US" sz="1700" dirty="0"/>
          </a:p>
        </p:txBody>
      </p:sp>
      <p:sp>
        <p:nvSpPr>
          <p:cNvPr id="16" name="Shape 11"/>
          <p:cNvSpPr/>
          <p:nvPr/>
        </p:nvSpPr>
        <p:spPr>
          <a:xfrm>
            <a:off x="6278728" y="3459480"/>
            <a:ext cx="5090008" cy="1310640"/>
          </a:xfrm>
          <a:prstGeom prst="roundRect">
            <a:avLst>
              <a:gd name="adj" fmla="val 8372"/>
            </a:avLst>
          </a:prstGeom>
          <a:solidFill>
            <a:srgbClr val="E9EEF9"/>
          </a:solidFill>
          <a:ln/>
        </p:spPr>
        <p:txBody>
          <a:bodyPr/>
          <a:lstStyle/>
          <a:p>
            <a:endParaRPr lang="fr-FR"/>
          </a:p>
        </p:txBody>
      </p:sp>
      <p:sp>
        <p:nvSpPr>
          <p:cNvPr id="17" name="Shape 12"/>
          <p:cNvSpPr/>
          <p:nvPr/>
        </p:nvSpPr>
        <p:spPr>
          <a:xfrm>
            <a:off x="6681064" y="3831336"/>
            <a:ext cx="566928" cy="566928"/>
          </a:xfrm>
          <a:prstGeom prst="ellipse">
            <a:avLst/>
          </a:prstGeom>
          <a:solidFill>
            <a:srgbClr val="E8720C"/>
          </a:solidFill>
          <a:ln/>
        </p:spPr>
        <p:txBody>
          <a:bodyPr/>
          <a:lstStyle/>
          <a:p>
            <a:endParaRPr lang="fr-FR"/>
          </a:p>
        </p:txBody>
      </p:sp>
      <p:pic>
        <p:nvPicPr>
          <p:cNvPr id="18" name="Image 3" descr="/home/claude/creps-ia-cours/icons/handshake.png"/>
          <p:cNvPicPr>
            <a:picLocks noChangeAspect="1"/>
          </p:cNvPicPr>
          <p:nvPr/>
        </p:nvPicPr>
        <p:blipFill>
          <a:blip r:embed="rId6"/>
          <a:stretch>
            <a:fillRect/>
          </a:stretch>
        </p:blipFill>
        <p:spPr>
          <a:xfrm>
            <a:off x="6808622" y="3958895"/>
            <a:ext cx="311810" cy="311810"/>
          </a:xfrm>
          <a:prstGeom prst="rect">
            <a:avLst/>
          </a:prstGeom>
        </p:spPr>
      </p:pic>
      <p:sp>
        <p:nvSpPr>
          <p:cNvPr id="19" name="Text 13"/>
          <p:cNvSpPr txBox="1"/>
          <p:nvPr/>
        </p:nvSpPr>
        <p:spPr>
          <a:xfrm>
            <a:off x="7330288" y="3459480"/>
            <a:ext cx="3855568" cy="1310640"/>
          </a:xfrm>
          <a:prstGeom prst="rect">
            <a:avLst/>
          </a:prstGeom>
          <a:noFill/>
          <a:ln/>
        </p:spPr>
        <p:txBody>
          <a:bodyPr wrap="square" lIns="0" tIns="0" rIns="0" bIns="0" rtlCol="0" anchor="ctr"/>
          <a:lstStyle/>
          <a:p>
            <a:pPr marL="0" indent="0">
              <a:buNone/>
            </a:pPr>
            <a:r>
              <a:rPr lang="en-US" sz="1700" b="1" dirty="0">
                <a:solidFill>
                  <a:srgbClr val="1A1A2E"/>
                </a:solidFill>
                <a:latin typeface="Calibri" pitchFamily="34" charset="0"/>
                <a:ea typeface="Calibri" pitchFamily="34" charset="-122"/>
                <a:cs typeface="Calibri" pitchFamily="34" charset="-120"/>
              </a:rPr>
              <a:t>Éthique : usage encadré et proportionné</a:t>
            </a:r>
            <a:endParaRPr lang="en-US" sz="1700" dirty="0"/>
          </a:p>
        </p:txBody>
      </p:sp>
      <p:sp>
        <p:nvSpPr>
          <p:cNvPr id="20" name="Shape 14"/>
          <p:cNvSpPr/>
          <p:nvPr/>
        </p:nvSpPr>
        <p:spPr>
          <a:xfrm>
            <a:off x="822960" y="5044440"/>
            <a:ext cx="5090008" cy="1310640"/>
          </a:xfrm>
          <a:prstGeom prst="roundRect">
            <a:avLst>
              <a:gd name="adj" fmla="val 8372"/>
            </a:avLst>
          </a:prstGeom>
          <a:solidFill>
            <a:srgbClr val="E9EEF9"/>
          </a:solidFill>
          <a:ln/>
        </p:spPr>
        <p:txBody>
          <a:bodyPr/>
          <a:lstStyle/>
          <a:p>
            <a:endParaRPr lang="fr-FR"/>
          </a:p>
        </p:txBody>
      </p:sp>
      <p:sp>
        <p:nvSpPr>
          <p:cNvPr id="21" name="Shape 15"/>
          <p:cNvSpPr/>
          <p:nvPr/>
        </p:nvSpPr>
        <p:spPr>
          <a:xfrm>
            <a:off x="1225296" y="5416296"/>
            <a:ext cx="566928" cy="566928"/>
          </a:xfrm>
          <a:prstGeom prst="ellipse">
            <a:avLst/>
          </a:prstGeom>
          <a:solidFill>
            <a:srgbClr val="E8720C"/>
          </a:solidFill>
          <a:ln/>
        </p:spPr>
        <p:txBody>
          <a:bodyPr/>
          <a:lstStyle/>
          <a:p>
            <a:endParaRPr lang="fr-FR"/>
          </a:p>
        </p:txBody>
      </p:sp>
      <p:pic>
        <p:nvPicPr>
          <p:cNvPr id="22" name="Image 4" descr="/home/claude/creps-ia-cours/icons/brain.png"/>
          <p:cNvPicPr>
            <a:picLocks noChangeAspect="1"/>
          </p:cNvPicPr>
          <p:nvPr/>
        </p:nvPicPr>
        <p:blipFill>
          <a:blip r:embed="rId7"/>
          <a:stretch>
            <a:fillRect/>
          </a:stretch>
        </p:blipFill>
        <p:spPr>
          <a:xfrm>
            <a:off x="1352855" y="5543855"/>
            <a:ext cx="311810" cy="311810"/>
          </a:xfrm>
          <a:prstGeom prst="rect">
            <a:avLst/>
          </a:prstGeom>
        </p:spPr>
      </p:pic>
      <p:sp>
        <p:nvSpPr>
          <p:cNvPr id="23" name="Text 16"/>
          <p:cNvSpPr txBox="1"/>
          <p:nvPr/>
        </p:nvSpPr>
        <p:spPr>
          <a:xfrm>
            <a:off x="1874520" y="5044440"/>
            <a:ext cx="3855568" cy="1310640"/>
          </a:xfrm>
          <a:prstGeom prst="rect">
            <a:avLst/>
          </a:prstGeom>
          <a:noFill/>
          <a:ln/>
        </p:spPr>
        <p:txBody>
          <a:bodyPr wrap="square" lIns="0" tIns="0" rIns="0" bIns="0" rtlCol="0" anchor="ctr"/>
          <a:lstStyle/>
          <a:p>
            <a:pPr marL="0" indent="0">
              <a:buNone/>
            </a:pPr>
            <a:r>
              <a:rPr lang="en-US" sz="1700" b="1" dirty="0">
                <a:solidFill>
                  <a:srgbClr val="1A1A2E"/>
                </a:solidFill>
                <a:latin typeface="Calibri" pitchFamily="34" charset="0"/>
                <a:ea typeface="Calibri" pitchFamily="34" charset="-122"/>
                <a:cs typeface="Calibri" pitchFamily="34" charset="-120"/>
              </a:rPr>
              <a:t>Garder ses compétences humaines</a:t>
            </a:r>
            <a:endParaRPr lang="en-US" sz="1700" dirty="0"/>
          </a:p>
        </p:txBody>
      </p:sp>
      <p:sp>
        <p:nvSpPr>
          <p:cNvPr id="24" name="Shape 17"/>
          <p:cNvSpPr/>
          <p:nvPr/>
        </p:nvSpPr>
        <p:spPr>
          <a:xfrm>
            <a:off x="6278728" y="5044440"/>
            <a:ext cx="5090008" cy="1310640"/>
          </a:xfrm>
          <a:prstGeom prst="roundRect">
            <a:avLst>
              <a:gd name="adj" fmla="val 8372"/>
            </a:avLst>
          </a:prstGeom>
          <a:solidFill>
            <a:srgbClr val="E9EEF9"/>
          </a:solidFill>
          <a:ln/>
        </p:spPr>
        <p:txBody>
          <a:bodyPr/>
          <a:lstStyle/>
          <a:p>
            <a:endParaRPr lang="fr-FR"/>
          </a:p>
        </p:txBody>
      </p:sp>
      <p:sp>
        <p:nvSpPr>
          <p:cNvPr id="25" name="Shape 18"/>
          <p:cNvSpPr/>
          <p:nvPr/>
        </p:nvSpPr>
        <p:spPr>
          <a:xfrm>
            <a:off x="6681064" y="5416296"/>
            <a:ext cx="566928" cy="566928"/>
          </a:xfrm>
          <a:prstGeom prst="ellipse">
            <a:avLst/>
          </a:prstGeom>
          <a:solidFill>
            <a:srgbClr val="E8720C"/>
          </a:solidFill>
          <a:ln/>
        </p:spPr>
        <p:txBody>
          <a:bodyPr/>
          <a:lstStyle/>
          <a:p>
            <a:endParaRPr lang="fr-FR"/>
          </a:p>
        </p:txBody>
      </p:sp>
      <p:pic>
        <p:nvPicPr>
          <p:cNvPr id="26" name="Image 5" descr="/home/claude/creps-ia-cours/icons/question.png"/>
          <p:cNvPicPr>
            <a:picLocks noChangeAspect="1"/>
          </p:cNvPicPr>
          <p:nvPr/>
        </p:nvPicPr>
        <p:blipFill>
          <a:blip r:embed="rId8"/>
          <a:stretch>
            <a:fillRect/>
          </a:stretch>
        </p:blipFill>
        <p:spPr>
          <a:xfrm>
            <a:off x="6808622" y="5543855"/>
            <a:ext cx="311810" cy="311810"/>
          </a:xfrm>
          <a:prstGeom prst="rect">
            <a:avLst/>
          </a:prstGeom>
        </p:spPr>
      </p:pic>
      <p:sp>
        <p:nvSpPr>
          <p:cNvPr id="27" name="Text 19"/>
          <p:cNvSpPr txBox="1"/>
          <p:nvPr/>
        </p:nvSpPr>
        <p:spPr>
          <a:xfrm>
            <a:off x="7330288" y="5044440"/>
            <a:ext cx="3855568" cy="1310640"/>
          </a:xfrm>
          <a:prstGeom prst="rect">
            <a:avLst/>
          </a:prstGeom>
          <a:noFill/>
          <a:ln/>
        </p:spPr>
        <p:txBody>
          <a:bodyPr wrap="square" lIns="0" tIns="0" rIns="0" bIns="0" rtlCol="0" anchor="ctr"/>
          <a:lstStyle/>
          <a:p>
            <a:pPr marL="0" indent="0">
              <a:buNone/>
            </a:pPr>
            <a:r>
              <a:rPr lang="en-US" sz="1700" b="1" dirty="0">
                <a:solidFill>
                  <a:srgbClr val="1A1A2E"/>
                </a:solidFill>
                <a:latin typeface="Calibri" pitchFamily="34" charset="0"/>
                <a:ea typeface="Calibri" pitchFamily="34" charset="-122"/>
                <a:cs typeface="Calibri" pitchFamily="34" charset="-120"/>
              </a:rPr>
              <a:t>Usage raisonné : pertinent ou risqué ?</a:t>
            </a:r>
            <a:endParaRPr lang="en-US" sz="17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24"/>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animBg="1"/>
      <p:bldP spid="8" grpId="0" animBg="1"/>
      <p:bldP spid="9" grpId="0" animBg="1"/>
      <p:bldP spid="10" grpId="0"/>
      <p:bldP spid="11" grpId="0" animBg="1"/>
      <p:bldP spid="12" grpId="0" animBg="1"/>
      <p:bldP spid="13" grpId="0" animBg="1"/>
      <p:bldP spid="14" grpId="0"/>
      <p:bldP spid="15" grpId="0" animBg="1"/>
      <p:bldP spid="16" grpId="0" animBg="1"/>
      <p:bldP spid="17" grpId="0" animBg="1"/>
      <p:bldP spid="18" grpId="0"/>
      <p:bldP spid="19" grpId="0" animBg="1"/>
      <p:bldP spid="20" grpId="0" animBg="1"/>
      <p:bldP spid="21" grpId="0" animBg="1"/>
      <p:bldP spid="22" grpId="0"/>
      <p:bldP spid="23" grpId="0" animBg="1"/>
      <p:bldP spid="24" grpId="0" animBg="1"/>
      <p:bldP spid="25" grpId="0" animBg="1"/>
      <p:bldP spid="26" grpId="0"/>
      <p:bldP spid="2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name="Slide 26">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5318608" y="1828800"/>
            <a:ext cx="1554480" cy="1554480"/>
          </a:xfrm>
          <a:prstGeom prst="ellipse">
            <a:avLst/>
          </a:prstGeom>
          <a:solidFill>
            <a:srgbClr val="E8720C"/>
          </a:solidFill>
          <a:ln/>
        </p:spPr>
        <p:txBody>
          <a:bodyPr/>
          <a:lstStyle/>
          <a:p>
            <a:endParaRPr lang="fr-FR"/>
          </a:p>
        </p:txBody>
      </p:sp>
      <p:pic>
        <p:nvPicPr>
          <p:cNvPr id="3" name="Image 0" descr="/home/claude/creps-ia-cours/icons/puzzle.png"/>
          <p:cNvPicPr>
            <a:picLocks noChangeAspect="1"/>
          </p:cNvPicPr>
          <p:nvPr/>
        </p:nvPicPr>
        <p:blipFill>
          <a:blip r:embed="rId3"/>
          <a:stretch>
            <a:fillRect/>
          </a:stretch>
        </p:blipFill>
        <p:spPr>
          <a:xfrm>
            <a:off x="5707228" y="2217420"/>
            <a:ext cx="777240" cy="777240"/>
          </a:xfrm>
          <a:prstGeom prst="rect">
            <a:avLst/>
          </a:prstGeom>
        </p:spPr>
      </p:pic>
      <p:sp>
        <p:nvSpPr>
          <p:cNvPr id="4" name="Text 1"/>
          <p:cNvSpPr txBox="1"/>
          <p:nvPr/>
        </p:nvSpPr>
        <p:spPr>
          <a:xfrm>
            <a:off x="914400" y="3611880"/>
            <a:ext cx="10362895" cy="914400"/>
          </a:xfrm>
          <a:prstGeom prst="rect">
            <a:avLst/>
          </a:prstGeom>
          <a:noFill/>
          <a:ln/>
        </p:spPr>
        <p:txBody>
          <a:bodyPr wrap="square" lIns="0" tIns="0" rIns="0" bIns="0" rtlCol="0" anchor="ctr"/>
          <a:lstStyle/>
          <a:p>
            <a:pPr marL="0" indent="0" algn="ctr">
              <a:buNone/>
            </a:pPr>
            <a:r>
              <a:rPr lang="en-US" sz="3800" b="1" dirty="0">
                <a:solidFill>
                  <a:srgbClr val="FFFFFF"/>
                </a:solidFill>
                <a:latin typeface="Calibri" pitchFamily="34" charset="0"/>
                <a:ea typeface="Calibri" pitchFamily="34" charset="-122"/>
                <a:cs typeface="Calibri" pitchFamily="34" charset="-120"/>
              </a:rPr>
              <a:t>Conclusion</a:t>
            </a:r>
            <a:endParaRPr lang="en-US" sz="38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5638648" y="1097280"/>
            <a:ext cx="914400" cy="914400"/>
          </a:xfrm>
          <a:prstGeom prst="ellipse">
            <a:avLst/>
          </a:prstGeom>
          <a:solidFill>
            <a:srgbClr val="E8720C"/>
          </a:solidFill>
          <a:ln/>
        </p:spPr>
        <p:txBody>
          <a:bodyPr/>
          <a:lstStyle/>
          <a:p>
            <a:endParaRPr lang="fr-FR"/>
          </a:p>
        </p:txBody>
      </p:sp>
      <p:pic>
        <p:nvPicPr>
          <p:cNvPr id="3" name="Image 0" descr="/home/claude/creps-ia-cours/icons/question.png"/>
          <p:cNvPicPr>
            <a:picLocks noChangeAspect="1"/>
          </p:cNvPicPr>
          <p:nvPr/>
        </p:nvPicPr>
        <p:blipFill>
          <a:blip r:embed="rId3"/>
          <a:stretch>
            <a:fillRect/>
          </a:stretch>
        </p:blipFill>
        <p:spPr>
          <a:xfrm>
            <a:off x="5867248" y="1325880"/>
            <a:ext cx="457200" cy="457200"/>
          </a:xfrm>
          <a:prstGeom prst="rect">
            <a:avLst/>
          </a:prstGeom>
        </p:spPr>
      </p:pic>
      <p:sp>
        <p:nvSpPr>
          <p:cNvPr id="4" name="Text 1"/>
          <p:cNvSpPr txBox="1"/>
          <p:nvPr/>
        </p:nvSpPr>
        <p:spPr>
          <a:xfrm>
            <a:off x="914400" y="2331720"/>
            <a:ext cx="10362895" cy="365760"/>
          </a:xfrm>
          <a:prstGeom prst="rect">
            <a:avLst/>
          </a:prstGeom>
          <a:noFill/>
          <a:ln/>
        </p:spPr>
        <p:txBody>
          <a:bodyPr wrap="square" lIns="0" tIns="0" rIns="0" bIns="0" rtlCol="0" anchor="ctr"/>
          <a:lstStyle/>
          <a:p>
            <a:pPr marL="0" indent="0" algn="ctr">
              <a:buNone/>
            </a:pPr>
            <a:r>
              <a:rPr lang="en-US" sz="1400" b="1" dirty="0">
                <a:solidFill>
                  <a:srgbClr val="E8720C"/>
                </a:solidFill>
                <a:latin typeface="Calibri" pitchFamily="34" charset="0"/>
                <a:ea typeface="Calibri" pitchFamily="34" charset="-122"/>
                <a:cs typeface="Calibri" pitchFamily="34" charset="-120"/>
              </a:rPr>
              <a:t>POUR CONCLURE</a:t>
            </a:r>
            <a:endParaRPr lang="en-US" sz="1400" dirty="0"/>
          </a:p>
        </p:txBody>
      </p:sp>
      <p:sp>
        <p:nvSpPr>
          <p:cNvPr id="5" name="Text 2"/>
          <p:cNvSpPr txBox="1"/>
          <p:nvPr/>
        </p:nvSpPr>
        <p:spPr>
          <a:xfrm>
            <a:off x="1188720" y="2788920"/>
            <a:ext cx="9814255" cy="2377440"/>
          </a:xfrm>
          <a:prstGeom prst="rect">
            <a:avLst/>
          </a:prstGeom>
          <a:noFill/>
          <a:ln/>
        </p:spPr>
        <p:txBody>
          <a:bodyPr wrap="square" lIns="0" tIns="0" rIns="0" bIns="0" rtlCol="0" anchor="ctr"/>
          <a:lstStyle/>
          <a:p>
            <a:pPr marL="0" indent="0" algn="ctr">
              <a:buNone/>
            </a:pPr>
            <a:r>
              <a:rPr lang="en-US" sz="3200" b="1" dirty="0">
                <a:solidFill>
                  <a:srgbClr val="1E2761"/>
                </a:solidFill>
                <a:latin typeface="Calibri" pitchFamily="34" charset="0"/>
                <a:ea typeface="Calibri" pitchFamily="34" charset="-122"/>
                <a:cs typeface="Calibri" pitchFamily="34" charset="-120"/>
              </a:rPr>
              <a:t>Dans votre futur métier, dans 10 ans :</a:t>
            </a:r>
            <a:endParaRPr lang="en-US" sz="3200" dirty="0"/>
          </a:p>
          <a:p>
            <a:pPr marL="0" indent="0" algn="ctr">
              <a:buNone/>
            </a:pPr>
            <a:r>
              <a:rPr lang="en-US" sz="3200" b="1" dirty="0">
                <a:solidFill>
                  <a:srgbClr val="1E2761"/>
                </a:solidFill>
                <a:latin typeface="Calibri" pitchFamily="34" charset="0"/>
                <a:ea typeface="Calibri" pitchFamily="34" charset="-122"/>
                <a:cs typeface="Calibri" pitchFamily="34" charset="-120"/>
              </a:rPr>
              <a:t>l'IA, plutôt une aide ou un danger ?</a:t>
            </a:r>
            <a:endParaRPr lang="en-US" sz="32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bg>
      <p:bgPr>
        <a:solidFill>
          <a:srgbClr val="1E2761"/>
        </a:solidFill>
        <a:effectLst/>
      </p:bgPr>
    </p:bg>
    <p:spTree>
      <p:nvGrpSpPr>
        <p:cNvPr id="1" name=""/>
        <p:cNvGrpSpPr/>
        <p:nvPr/>
      </p:nvGrpSpPr>
      <p:grpSpPr>
        <a:xfrm>
          <a:off x="0" y="0"/>
          <a:ext cx="0" cy="0"/>
          <a:chOff x="0" y="0"/>
          <a:chExt cx="0" cy="0"/>
        </a:xfrm>
      </p:grpSpPr>
      <p:sp>
        <p:nvSpPr>
          <p:cNvPr id="2" name="Shape 0"/>
          <p:cNvSpPr/>
          <p:nvPr/>
        </p:nvSpPr>
        <p:spPr>
          <a:xfrm>
            <a:off x="1005840" y="1828800"/>
            <a:ext cx="10180015" cy="3200400"/>
          </a:xfrm>
          <a:prstGeom prst="roundRect">
            <a:avLst>
              <a:gd name="adj" fmla="val 4286"/>
            </a:avLst>
          </a:prstGeom>
          <a:solidFill>
            <a:srgbClr val="263680"/>
          </a:solidFill>
          <a:ln/>
        </p:spPr>
        <p:txBody>
          <a:bodyPr/>
          <a:lstStyle/>
          <a:p>
            <a:endParaRPr lang="fr-FR"/>
          </a:p>
        </p:txBody>
      </p:sp>
      <p:sp>
        <p:nvSpPr>
          <p:cNvPr id="3" name="Shape 1"/>
          <p:cNvSpPr/>
          <p:nvPr/>
        </p:nvSpPr>
        <p:spPr>
          <a:xfrm>
            <a:off x="5638648" y="2057400"/>
            <a:ext cx="914400" cy="914400"/>
          </a:xfrm>
          <a:prstGeom prst="ellipse">
            <a:avLst/>
          </a:prstGeom>
          <a:solidFill>
            <a:srgbClr val="E8720C"/>
          </a:solidFill>
          <a:ln/>
        </p:spPr>
        <p:txBody>
          <a:bodyPr/>
          <a:lstStyle/>
          <a:p>
            <a:endParaRPr lang="fr-FR"/>
          </a:p>
        </p:txBody>
      </p:sp>
      <p:pic>
        <p:nvPicPr>
          <p:cNvPr id="4" name="Image 0" descr="/home/claude/creps-ia-cours/icons/check.png"/>
          <p:cNvPicPr>
            <a:picLocks noChangeAspect="1"/>
          </p:cNvPicPr>
          <p:nvPr/>
        </p:nvPicPr>
        <p:blipFill>
          <a:blip r:embed="rId3"/>
          <a:stretch>
            <a:fillRect/>
          </a:stretch>
        </p:blipFill>
        <p:spPr>
          <a:xfrm>
            <a:off x="5867248" y="2286000"/>
            <a:ext cx="457200" cy="457200"/>
          </a:xfrm>
          <a:prstGeom prst="rect">
            <a:avLst/>
          </a:prstGeom>
        </p:spPr>
      </p:pic>
      <p:sp>
        <p:nvSpPr>
          <p:cNvPr id="5" name="Text 2"/>
          <p:cNvSpPr txBox="1"/>
          <p:nvPr/>
        </p:nvSpPr>
        <p:spPr>
          <a:xfrm>
            <a:off x="1463040" y="3063240"/>
            <a:ext cx="9265615" cy="1737360"/>
          </a:xfrm>
          <a:prstGeom prst="rect">
            <a:avLst/>
          </a:prstGeom>
          <a:noFill/>
          <a:ln/>
        </p:spPr>
        <p:txBody>
          <a:bodyPr wrap="square" lIns="0" tIns="0" rIns="0" bIns="0" rtlCol="0" anchor="ctr"/>
          <a:lstStyle/>
          <a:p>
            <a:pPr marL="0" indent="0" algn="ctr">
              <a:buNone/>
            </a:pPr>
            <a:r>
              <a:rPr lang="en-US" sz="2600" b="1" dirty="0">
                <a:solidFill>
                  <a:srgbClr val="FFFFFF"/>
                </a:solidFill>
                <a:latin typeface="Calibri" pitchFamily="34" charset="0"/>
                <a:ea typeface="Calibri" pitchFamily="34" charset="-122"/>
                <a:cs typeface="Calibri" pitchFamily="34" charset="-120"/>
              </a:rPr>
              <a:t>L'IA n'est pas bonne ni mauvaise :</a:t>
            </a:r>
            <a:endParaRPr lang="en-US" sz="2600" dirty="0"/>
          </a:p>
          <a:p>
            <a:pPr marL="0" indent="0" algn="ctr">
              <a:buNone/>
            </a:pPr>
            <a:r>
              <a:rPr lang="en-US" sz="2600" b="1" dirty="0">
                <a:solidFill>
                  <a:srgbClr val="FFFFFF"/>
                </a:solidFill>
                <a:latin typeface="Calibri" pitchFamily="34" charset="0"/>
                <a:ea typeface="Calibri" pitchFamily="34" charset="-122"/>
                <a:cs typeface="Calibri" pitchFamily="34" charset="-120"/>
              </a:rPr>
              <a:t>elle dépend de la manière dont nous l'utilisons.</a:t>
            </a:r>
            <a:endParaRPr lang="en-US" sz="26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TotalTime>
  <Words>3223</Words>
  <Application>Microsoft Office PowerPoint</Application>
  <PresentationFormat>Grand écran</PresentationFormat>
  <Paragraphs>180</Paragraphs>
  <Slides>28</Slides>
  <Notes>28</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28</vt:i4>
      </vt:variant>
    </vt:vector>
  </HeadingPairs>
  <TitlesOfParts>
    <vt:vector size="31" baseType="lpstr">
      <vt:lpstr>Arial</vt:lpstr>
      <vt:lpstr>Calibri</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 IA 2026 — CREPS Bourges</dc:title>
  <dc:subject>PptxGenJS Presentation</dc:subject>
  <dc:creator>CREPS Centre-Val de Loire</dc:creator>
  <cp:lastModifiedBy>Mathieu LERAY</cp:lastModifiedBy>
  <cp:revision>1</cp:revision>
  <dcterms:created xsi:type="dcterms:W3CDTF">2026-09-04T08:22:00Z</dcterms:created>
  <dcterms:modified xsi:type="dcterms:W3CDTF">2026-09-07T13:44:13Z</dcterms:modified>
</cp:coreProperties>
</file>